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2" r:id="rId2"/>
  </p:sldMasterIdLst>
  <p:notesMasterIdLst>
    <p:notesMasterId r:id="rId30"/>
  </p:notesMasterIdLst>
  <p:sldIdLst>
    <p:sldId id="256" r:id="rId3"/>
    <p:sldId id="433" r:id="rId4"/>
    <p:sldId id="257" r:id="rId5"/>
    <p:sldId id="454" r:id="rId6"/>
    <p:sldId id="449" r:id="rId7"/>
    <p:sldId id="264" r:id="rId8"/>
    <p:sldId id="260" r:id="rId9"/>
    <p:sldId id="263" r:id="rId10"/>
    <p:sldId id="429" r:id="rId11"/>
    <p:sldId id="399" r:id="rId12"/>
    <p:sldId id="457" r:id="rId13"/>
    <p:sldId id="459" r:id="rId14"/>
    <p:sldId id="265" r:id="rId15"/>
    <p:sldId id="460" r:id="rId16"/>
    <p:sldId id="266" r:id="rId17"/>
    <p:sldId id="267" r:id="rId18"/>
    <p:sldId id="456" r:id="rId19"/>
    <p:sldId id="269" r:id="rId20"/>
    <p:sldId id="270" r:id="rId21"/>
    <p:sldId id="271" r:id="rId22"/>
    <p:sldId id="272" r:id="rId23"/>
    <p:sldId id="273" r:id="rId24"/>
    <p:sldId id="274" r:id="rId25"/>
    <p:sldId id="275" r:id="rId26"/>
    <p:sldId id="462" r:id="rId27"/>
    <p:sldId id="276" r:id="rId28"/>
    <p:sldId id="277" r:id="rId2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iJVPrzHUiR0A8pQUZ1hzQn78Vfs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F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FB44D41-3183-4DC2-89CF-ACC6A4267001}">
  <a:tblStyle styleId="{BFB44D41-3183-4DC2-89CF-ACC6A4267001}"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3F9FA"/>
          </a:solidFill>
        </a:fill>
      </a:tcStyle>
    </a:wholeTbl>
    <a:band1H>
      <a:tcTxStyle/>
      <a:tcStyle>
        <a:tcBdr/>
        <a:fill>
          <a:solidFill>
            <a:srgbClr val="E7F3F4"/>
          </a:solidFill>
        </a:fill>
      </a:tcStyle>
    </a:band1H>
    <a:band2H>
      <a:tcTxStyle/>
      <a:tcStyle>
        <a:tcBdr/>
      </a:tcStyle>
    </a:band2H>
    <a:band1V>
      <a:tcTxStyle/>
      <a:tcStyle>
        <a:tcBdr/>
        <a:fill>
          <a:solidFill>
            <a:srgbClr val="E7F3F4"/>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1186"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isa Protacio" userId="4d5af04f73213ea2" providerId="LiveId" clId="{EBE33462-FC83-4C57-BF9E-3CAC1DCEE98F}"/>
    <pc:docChg chg="addSld delSld modSld">
      <pc:chgData name="Carisa Protacio" userId="4d5af04f73213ea2" providerId="LiveId" clId="{EBE33462-FC83-4C57-BF9E-3CAC1DCEE98F}" dt="2022-01-27T00:14:49.159" v="6" actId="2696"/>
      <pc:docMkLst>
        <pc:docMk/>
      </pc:docMkLst>
      <pc:sldChg chg="modSp mod">
        <pc:chgData name="Carisa Protacio" userId="4d5af04f73213ea2" providerId="LiveId" clId="{EBE33462-FC83-4C57-BF9E-3CAC1DCEE98F}" dt="2022-01-27T00:13:50.450" v="3" actId="20577"/>
        <pc:sldMkLst>
          <pc:docMk/>
          <pc:sldMk cId="0" sldId="266"/>
        </pc:sldMkLst>
        <pc:spChg chg="mod">
          <ac:chgData name="Carisa Protacio" userId="4d5af04f73213ea2" providerId="LiveId" clId="{EBE33462-FC83-4C57-BF9E-3CAC1DCEE98F}" dt="2022-01-27T00:13:50.450" v="3" actId="20577"/>
          <ac:spMkLst>
            <pc:docMk/>
            <pc:sldMk cId="0" sldId="266"/>
            <ac:spMk id="189" creationId="{00000000-0000-0000-0000-000000000000}"/>
          </ac:spMkLst>
        </pc:spChg>
      </pc:sldChg>
      <pc:sldChg chg="new del">
        <pc:chgData name="Carisa Protacio" userId="4d5af04f73213ea2" providerId="LiveId" clId="{EBE33462-FC83-4C57-BF9E-3CAC1DCEE98F}" dt="2022-01-27T00:14:49.159" v="6" actId="2696"/>
        <pc:sldMkLst>
          <pc:docMk/>
          <pc:sldMk cId="2661307289" sldId="461"/>
        </pc:sldMkLst>
      </pc:sldChg>
      <pc:sldChg chg="add">
        <pc:chgData name="Carisa Protacio" userId="4d5af04f73213ea2" providerId="LiveId" clId="{EBE33462-FC83-4C57-BF9E-3CAC1DCEE98F}" dt="2022-01-27T00:14:43.590" v="5"/>
        <pc:sldMkLst>
          <pc:docMk/>
          <pc:sldMk cId="1213311426" sldId="4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9267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cf15b12495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gcf15b12495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9767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 name="Google Shape;18;p2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8"/>
        <p:cNvGrpSpPr/>
        <p:nvPr/>
      </p:nvGrpSpPr>
      <p:grpSpPr>
        <a:xfrm>
          <a:off x="0" y="0"/>
          <a:ext cx="0" cy="0"/>
          <a:chOff x="0" y="0"/>
          <a:chExt cx="0" cy="0"/>
        </a:xfrm>
      </p:grpSpPr>
      <p:sp>
        <p:nvSpPr>
          <p:cNvPr id="29" name="Google Shape;29;p2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0" name="Google Shape;30;p2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
        <p:nvSpPr>
          <p:cNvPr id="31" name="Google Shape;31;p2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6" name="Google Shape;36;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37" name="Google Shape;37;p2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2" name="Google Shape;42;p2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43" name="Google Shape;43;p2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44" name="Google Shape;44;p2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45" name="Google Shape;45;p2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46" name="Google Shape;46;p2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 name="Google Shape;51;p2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 name="Google Shape;60;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61" name="Google Shape;61;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62" name="Google Shape;62;p3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31"/>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8" name="Google Shape;68;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69" name="Google Shape;69;p3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32"/>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3"/>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33"/>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84"/>
        <p:cNvGrpSpPr/>
        <p:nvPr/>
      </p:nvGrpSpPr>
      <p:grpSpPr>
        <a:xfrm>
          <a:off x="0" y="0"/>
          <a:ext cx="0" cy="0"/>
          <a:chOff x="0" y="0"/>
          <a:chExt cx="0" cy="0"/>
        </a:xfrm>
      </p:grpSpPr>
      <p:sp>
        <p:nvSpPr>
          <p:cNvPr id="85" name="Google Shape;85;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6" name="Google Shape;86;p3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7" name="Google Shape;87;p3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8" name="Google Shape;88;p3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4 Content" type="fourObj">
  <p:cSld name="FOUR_OBJECTS">
    <p:spTree>
      <p:nvGrpSpPr>
        <p:cNvPr id="1" name="Shape 91"/>
        <p:cNvGrpSpPr/>
        <p:nvPr/>
      </p:nvGrpSpPr>
      <p:grpSpPr>
        <a:xfrm>
          <a:off x="0" y="0"/>
          <a:ext cx="0" cy="0"/>
          <a:chOff x="0" y="0"/>
          <a:chExt cx="0" cy="0"/>
        </a:xfrm>
      </p:grpSpPr>
      <p:sp>
        <p:nvSpPr>
          <p:cNvPr id="92" name="Google Shape;92;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3" name="Google Shape;93;p35"/>
          <p:cNvSpPr txBox="1">
            <a:spLocks noGrp="1"/>
          </p:cNvSpPr>
          <p:nvPr>
            <p:ph type="body" idx="1"/>
          </p:nvPr>
        </p:nvSpPr>
        <p:spPr>
          <a:xfrm>
            <a:off x="457200" y="1600200"/>
            <a:ext cx="4038600" cy="2185988"/>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4" name="Google Shape;94;p35"/>
          <p:cNvSpPr txBox="1">
            <a:spLocks noGrp="1"/>
          </p:cNvSpPr>
          <p:nvPr>
            <p:ph type="body" idx="2"/>
          </p:nvPr>
        </p:nvSpPr>
        <p:spPr>
          <a:xfrm>
            <a:off x="4648200" y="1600200"/>
            <a:ext cx="4038600" cy="2185988"/>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5" name="Google Shape;95;p35"/>
          <p:cNvSpPr txBox="1">
            <a:spLocks noGrp="1"/>
          </p:cNvSpPr>
          <p:nvPr>
            <p:ph type="body" idx="3"/>
          </p:nvPr>
        </p:nvSpPr>
        <p:spPr>
          <a:xfrm>
            <a:off x="457200" y="3938588"/>
            <a:ext cx="4038600" cy="2187575"/>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6" name="Google Shape;96;p35"/>
          <p:cNvSpPr txBox="1">
            <a:spLocks noGrp="1"/>
          </p:cNvSpPr>
          <p:nvPr>
            <p:ph type="body" idx="4"/>
          </p:nvPr>
        </p:nvSpPr>
        <p:spPr>
          <a:xfrm>
            <a:off x="4648200" y="3938588"/>
            <a:ext cx="4038600" cy="2187575"/>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7" name="Google Shape;97;p3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3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3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dk1"/>
                </a:solidFill>
                <a:latin typeface="Arial"/>
                <a:ea typeface="Arial"/>
                <a:cs typeface="Arial"/>
                <a:sym typeface="Arial"/>
              </a:defRPr>
            </a:lvl1pPr>
            <a:lvl2pPr marL="0" lvl="1" indent="0" algn="r">
              <a:spcBef>
                <a:spcPts val="0"/>
              </a:spcBef>
              <a:spcAft>
                <a:spcPts val="0"/>
              </a:spcAft>
              <a:buNone/>
              <a:defRPr sz="1400">
                <a:solidFill>
                  <a:schemeClr val="dk1"/>
                </a:solidFill>
                <a:latin typeface="Arial"/>
                <a:ea typeface="Arial"/>
                <a:cs typeface="Arial"/>
                <a:sym typeface="Arial"/>
              </a:defRPr>
            </a:lvl2pPr>
            <a:lvl3pPr marL="0" lvl="2" indent="0" algn="r">
              <a:spcBef>
                <a:spcPts val="0"/>
              </a:spcBef>
              <a:spcAft>
                <a:spcPts val="0"/>
              </a:spcAft>
              <a:buNone/>
              <a:defRPr sz="1400">
                <a:solidFill>
                  <a:schemeClr val="dk1"/>
                </a:solidFill>
                <a:latin typeface="Arial"/>
                <a:ea typeface="Arial"/>
                <a:cs typeface="Arial"/>
                <a:sym typeface="Arial"/>
              </a:defRPr>
            </a:lvl3pPr>
            <a:lvl4pPr marL="0" lvl="3" indent="0" algn="r">
              <a:spcBef>
                <a:spcPts val="0"/>
              </a:spcBef>
              <a:spcAft>
                <a:spcPts val="0"/>
              </a:spcAft>
              <a:buNone/>
              <a:defRPr sz="1400">
                <a:solidFill>
                  <a:schemeClr val="dk1"/>
                </a:solidFill>
                <a:latin typeface="Arial"/>
                <a:ea typeface="Arial"/>
                <a:cs typeface="Arial"/>
                <a:sym typeface="Arial"/>
              </a:defRPr>
            </a:lvl4pPr>
            <a:lvl5pPr marL="0" lvl="4" indent="0" algn="r">
              <a:spcBef>
                <a:spcPts val="0"/>
              </a:spcBef>
              <a:spcAft>
                <a:spcPts val="0"/>
              </a:spcAft>
              <a:buNone/>
              <a:defRPr sz="1400">
                <a:solidFill>
                  <a:schemeClr val="dk1"/>
                </a:solidFill>
                <a:latin typeface="Arial"/>
                <a:ea typeface="Arial"/>
                <a:cs typeface="Arial"/>
                <a:sym typeface="Arial"/>
              </a:defRPr>
            </a:lvl5pPr>
            <a:lvl6pPr marL="0" lvl="5" indent="0" algn="r">
              <a:spcBef>
                <a:spcPts val="0"/>
              </a:spcBef>
              <a:spcAft>
                <a:spcPts val="0"/>
              </a:spcAft>
              <a:buNone/>
              <a:defRPr sz="1400">
                <a:solidFill>
                  <a:schemeClr val="dk1"/>
                </a:solidFill>
                <a:latin typeface="Arial"/>
                <a:ea typeface="Arial"/>
                <a:cs typeface="Arial"/>
                <a:sym typeface="Arial"/>
              </a:defRPr>
            </a:lvl6pPr>
            <a:lvl7pPr marL="0" lvl="6" indent="0" algn="r">
              <a:spcBef>
                <a:spcPts val="0"/>
              </a:spcBef>
              <a:spcAft>
                <a:spcPts val="0"/>
              </a:spcAft>
              <a:buNone/>
              <a:defRPr sz="1400">
                <a:solidFill>
                  <a:schemeClr val="dk1"/>
                </a:solidFill>
                <a:latin typeface="Arial"/>
                <a:ea typeface="Arial"/>
                <a:cs typeface="Arial"/>
                <a:sym typeface="Arial"/>
              </a:defRPr>
            </a:lvl7pPr>
            <a:lvl8pPr marL="0" lvl="7" indent="0" algn="r">
              <a:spcBef>
                <a:spcPts val="0"/>
              </a:spcBef>
              <a:spcAft>
                <a:spcPts val="0"/>
              </a:spcAft>
              <a:buNone/>
              <a:defRPr sz="1400">
                <a:solidFill>
                  <a:schemeClr val="dk1"/>
                </a:solidFill>
                <a:latin typeface="Arial"/>
                <a:ea typeface="Arial"/>
                <a:cs typeface="Arial"/>
                <a:sym typeface="Arial"/>
              </a:defRPr>
            </a:lvl8pPr>
            <a:lvl9pPr marL="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862626A-FEB9-438D-BA78-A1C7F3694432}" type="slidenum">
              <a:rPr lang="en-US" altLang="en-US"/>
              <a:pPr/>
              <a:t>‹#›</a:t>
            </a:fld>
            <a:endParaRPr lang="en-US" altLang="en-US"/>
          </a:p>
        </p:txBody>
      </p:sp>
    </p:spTree>
    <p:extLst>
      <p:ext uri="{BB962C8B-B14F-4D97-AF65-F5344CB8AC3E}">
        <p14:creationId xmlns:p14="http://schemas.microsoft.com/office/powerpoint/2010/main" val="822304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BE8FB0F-5E63-44EE-9F07-4B4D8C8153D2}" type="slidenum">
              <a:rPr lang="en-US" altLang="en-US"/>
              <a:pPr/>
              <a:t>‹#›</a:t>
            </a:fld>
            <a:endParaRPr lang="en-US" altLang="en-US"/>
          </a:p>
        </p:txBody>
      </p:sp>
    </p:spTree>
    <p:extLst>
      <p:ext uri="{BB962C8B-B14F-4D97-AF65-F5344CB8AC3E}">
        <p14:creationId xmlns:p14="http://schemas.microsoft.com/office/powerpoint/2010/main" val="736027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8088983-83D9-4D73-8D89-7CE2C65C3318}" type="slidenum">
              <a:rPr lang="en-US" altLang="en-US"/>
              <a:pPr/>
              <a:t>‹#›</a:t>
            </a:fld>
            <a:endParaRPr lang="en-US" altLang="en-US"/>
          </a:p>
        </p:txBody>
      </p:sp>
    </p:spTree>
    <p:extLst>
      <p:ext uri="{BB962C8B-B14F-4D97-AF65-F5344CB8AC3E}">
        <p14:creationId xmlns:p14="http://schemas.microsoft.com/office/powerpoint/2010/main" val="2913413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7BB4077-8758-4D22-8E8F-2CB20B207A46}" type="slidenum">
              <a:rPr lang="en-US" altLang="en-US"/>
              <a:pPr/>
              <a:t>‹#›</a:t>
            </a:fld>
            <a:endParaRPr lang="en-US" altLang="en-US"/>
          </a:p>
        </p:txBody>
      </p:sp>
    </p:spTree>
    <p:extLst>
      <p:ext uri="{BB962C8B-B14F-4D97-AF65-F5344CB8AC3E}">
        <p14:creationId xmlns:p14="http://schemas.microsoft.com/office/powerpoint/2010/main" val="47512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862626A-FEB9-438D-BA78-A1C7F3694432}" type="slidenum">
              <a:rPr lang="en-US" altLang="en-US"/>
              <a:pPr/>
              <a:t>‹#›</a:t>
            </a:fld>
            <a:endParaRPr lang="en-US" altLang="en-US"/>
          </a:p>
        </p:txBody>
      </p:sp>
    </p:spTree>
    <p:extLst>
      <p:ext uri="{BB962C8B-B14F-4D97-AF65-F5344CB8AC3E}">
        <p14:creationId xmlns:p14="http://schemas.microsoft.com/office/powerpoint/2010/main" val="931989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AE35B8BC-33D1-4570-A94F-3B44DD696C46}" type="slidenum">
              <a:rPr lang="en-US" altLang="en-US"/>
              <a:pPr/>
              <a:t>‹#›</a:t>
            </a:fld>
            <a:endParaRPr lang="en-US" altLang="en-US"/>
          </a:p>
        </p:txBody>
      </p:sp>
    </p:spTree>
    <p:extLst>
      <p:ext uri="{BB962C8B-B14F-4D97-AF65-F5344CB8AC3E}">
        <p14:creationId xmlns:p14="http://schemas.microsoft.com/office/powerpoint/2010/main" val="25777809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3B9D872D-08CE-456D-9AE3-CC0B132A21FB}" type="slidenum">
              <a:rPr lang="en-US" altLang="en-US"/>
              <a:pPr/>
              <a:t>‹#›</a:t>
            </a:fld>
            <a:endParaRPr lang="en-US" altLang="en-US"/>
          </a:p>
        </p:txBody>
      </p:sp>
    </p:spTree>
    <p:extLst>
      <p:ext uri="{BB962C8B-B14F-4D97-AF65-F5344CB8AC3E}">
        <p14:creationId xmlns:p14="http://schemas.microsoft.com/office/powerpoint/2010/main" val="15893886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BB40AB9-3702-4045-BF7C-66E9174D2125}" type="slidenum">
              <a:rPr lang="en-US" altLang="en-US"/>
              <a:pPr/>
              <a:t>‹#›</a:t>
            </a:fld>
            <a:endParaRPr lang="en-US" altLang="en-US"/>
          </a:p>
        </p:txBody>
      </p:sp>
    </p:spTree>
    <p:extLst>
      <p:ext uri="{BB962C8B-B14F-4D97-AF65-F5344CB8AC3E}">
        <p14:creationId xmlns:p14="http://schemas.microsoft.com/office/powerpoint/2010/main" val="33940506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016CCD6-BD52-4991-B74C-59A33CF82B5F}" type="slidenum">
              <a:rPr lang="en-US" altLang="en-US"/>
              <a:pPr/>
              <a:t>‹#›</a:t>
            </a:fld>
            <a:endParaRPr lang="en-US" altLang="en-US"/>
          </a:p>
        </p:txBody>
      </p:sp>
    </p:spTree>
    <p:extLst>
      <p:ext uri="{BB962C8B-B14F-4D97-AF65-F5344CB8AC3E}">
        <p14:creationId xmlns:p14="http://schemas.microsoft.com/office/powerpoint/2010/main" val="2080244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9D987F4-E74D-40BF-95DB-AB093627D148}" type="slidenum">
              <a:rPr lang="en-US" altLang="en-US"/>
              <a:pPr/>
              <a:t>‹#›</a:t>
            </a:fld>
            <a:endParaRPr lang="en-US" altLang="en-US"/>
          </a:p>
        </p:txBody>
      </p:sp>
    </p:spTree>
    <p:extLst>
      <p:ext uri="{BB962C8B-B14F-4D97-AF65-F5344CB8AC3E}">
        <p14:creationId xmlns:p14="http://schemas.microsoft.com/office/powerpoint/2010/main" val="21336967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C305C84-FDEF-43F1-977A-49D998C93B9E}" type="slidenum">
              <a:rPr lang="en-US" altLang="en-US"/>
              <a:pPr/>
              <a:t>‹#›</a:t>
            </a:fld>
            <a:endParaRPr lang="en-US" altLang="en-US"/>
          </a:p>
        </p:txBody>
      </p:sp>
    </p:spTree>
    <p:extLst>
      <p:ext uri="{BB962C8B-B14F-4D97-AF65-F5344CB8AC3E}">
        <p14:creationId xmlns:p14="http://schemas.microsoft.com/office/powerpoint/2010/main" val="1056284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3988E4F-1849-4AFB-89AF-1942E9B8E9ED}" type="slidenum">
              <a:rPr lang="en-US" altLang="en-US"/>
              <a:pPr/>
              <a:t>‹#›</a:t>
            </a:fld>
            <a:endParaRPr lang="en-US" altLang="en-US"/>
          </a:p>
        </p:txBody>
      </p:sp>
    </p:spTree>
    <p:extLst>
      <p:ext uri="{BB962C8B-B14F-4D97-AF65-F5344CB8AC3E}">
        <p14:creationId xmlns:p14="http://schemas.microsoft.com/office/powerpoint/2010/main" val="3275014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C53DF5-0655-457D-ACF8-89E477D68A14}" type="slidenum">
              <a:rPr lang="en-US" altLang="en-US"/>
              <a:pPr/>
              <a:t>‹#›</a:t>
            </a:fld>
            <a:endParaRPr lang="en-US" altLang="en-US"/>
          </a:p>
        </p:txBody>
      </p:sp>
    </p:spTree>
    <p:extLst>
      <p:ext uri="{BB962C8B-B14F-4D97-AF65-F5344CB8AC3E}">
        <p14:creationId xmlns:p14="http://schemas.microsoft.com/office/powerpoint/2010/main" val="20524152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DCCAF28-9041-4808-8501-8F63380417F1}" type="slidenum">
              <a:rPr lang="en-US" altLang="en-US"/>
              <a:pPr/>
              <a:t>‹#›</a:t>
            </a:fld>
            <a:endParaRPr lang="en-US" altLang="en-US"/>
          </a:p>
        </p:txBody>
      </p:sp>
    </p:spTree>
    <p:extLst>
      <p:ext uri="{BB962C8B-B14F-4D97-AF65-F5344CB8AC3E}">
        <p14:creationId xmlns:p14="http://schemas.microsoft.com/office/powerpoint/2010/main" val="2465665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2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2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2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rtl="0">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rtl="0">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rtl="0">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rtl="0">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rtl="0">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rtl="0">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rtl="0">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rtl="0">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76"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lvl1pPr>
          </a:lstStyle>
          <a:p>
            <a:fld id="{EC07BB05-0F47-499F-9249-4AF70745F3A2}" type="slidenum">
              <a:rPr lang="en-US" altLang="en-US"/>
              <a:pPr/>
              <a:t>‹#›</a:t>
            </a:fld>
            <a:endParaRPr lang="en-US" altLang="en-US"/>
          </a:p>
        </p:txBody>
      </p:sp>
    </p:spTree>
    <p:extLst>
      <p:ext uri="{BB962C8B-B14F-4D97-AF65-F5344CB8AC3E}">
        <p14:creationId xmlns:p14="http://schemas.microsoft.com/office/powerpoint/2010/main" val="303105246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hyperlink" Target="http://rossdillon.smugmug.com/gallery/1315279/1/62024462/Large" TargetMode="External"/><Relationship Id="rId3" Type="http://schemas.openxmlformats.org/officeDocument/2006/relationships/image" Target="../media/image6.jpeg"/><Relationship Id="rId7" Type="http://schemas.openxmlformats.org/officeDocument/2006/relationships/image" Target="../media/image8.jpeg"/><Relationship Id="rId2" Type="http://schemas.openxmlformats.org/officeDocument/2006/relationships/hyperlink" Target="http://rossdillon.smugmug.com/gallery/1315279/1/62024675/Large" TargetMode="External"/><Relationship Id="rId1" Type="http://schemas.openxmlformats.org/officeDocument/2006/relationships/slideLayout" Target="../slideLayouts/slideLayout1.xml"/><Relationship Id="rId6" Type="http://schemas.openxmlformats.org/officeDocument/2006/relationships/hyperlink" Target="http://rossdillon.smugmug.com/gallery/1315279/1/62024455/Large" TargetMode="External"/><Relationship Id="rId5" Type="http://schemas.openxmlformats.org/officeDocument/2006/relationships/image" Target="../media/image7.jpeg"/><Relationship Id="rId4" Type="http://schemas.openxmlformats.org/officeDocument/2006/relationships/hyperlink" Target="http://rossdillon.smugmug.com/gallery/1315279/1/62024748/Large" TargetMode="External"/><Relationship Id="rId9"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online-concussion.pwcs.edu/"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
          <p:cNvSpPr txBox="1">
            <a:spLocks noGrp="1"/>
          </p:cNvSpPr>
          <p:nvPr>
            <p:ph type="title"/>
          </p:nvPr>
        </p:nvSpPr>
        <p:spPr>
          <a:xfrm>
            <a:off x="457200" y="152400"/>
            <a:ext cx="8229600" cy="136862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b="1" dirty="0">
                <a:solidFill>
                  <a:srgbClr val="008000"/>
                </a:solidFill>
              </a:rPr>
              <a:t> Spring Interest Meeting </a:t>
            </a:r>
            <a:br>
              <a:rPr lang="en-US" sz="4000" b="1">
                <a:solidFill>
                  <a:srgbClr val="008000"/>
                </a:solidFill>
              </a:rPr>
            </a:br>
            <a:r>
              <a:rPr lang="en-US" sz="2400" b="1">
                <a:solidFill>
                  <a:srgbClr val="008000"/>
                </a:solidFill>
              </a:rPr>
              <a:t>Wednesday,  Jan 26, </a:t>
            </a:r>
            <a:r>
              <a:rPr lang="en-US" sz="2400" b="1" dirty="0">
                <a:solidFill>
                  <a:srgbClr val="008000"/>
                </a:solidFill>
              </a:rPr>
              <a:t>2022 at 7:30 PM</a:t>
            </a:r>
            <a:br>
              <a:rPr lang="en-US" sz="2400" b="1" dirty="0">
                <a:solidFill>
                  <a:srgbClr val="008000"/>
                </a:solidFill>
              </a:rPr>
            </a:br>
            <a:r>
              <a:rPr lang="en-US" sz="2400" b="1" dirty="0">
                <a:solidFill>
                  <a:srgbClr val="008000"/>
                </a:solidFill>
              </a:rPr>
              <a:t>WSHS Upper Cafeteria</a:t>
            </a:r>
            <a:endParaRPr sz="2400" dirty="0"/>
          </a:p>
        </p:txBody>
      </p:sp>
      <p:sp>
        <p:nvSpPr>
          <p:cNvPr id="105" name="Google Shape;105;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139700" algn="l" rtl="0">
              <a:spcBef>
                <a:spcPts val="0"/>
              </a:spcBef>
              <a:spcAft>
                <a:spcPts val="0"/>
              </a:spcAft>
              <a:buClr>
                <a:schemeClr val="dk1"/>
              </a:buClr>
              <a:buSzPts val="3200"/>
              <a:buFont typeface="Arial"/>
              <a:buNone/>
            </a:pPr>
            <a:endParaRPr/>
          </a:p>
        </p:txBody>
      </p:sp>
      <p:pic>
        <p:nvPicPr>
          <p:cNvPr id="106" name="Google Shape;106;p1" descr="Walter Mess 5.jpg"/>
          <p:cNvPicPr preferRelativeResize="0"/>
          <p:nvPr/>
        </p:nvPicPr>
        <p:blipFill rotWithShape="1">
          <a:blip r:embed="rId3">
            <a:alphaModFix/>
          </a:blip>
          <a:srcRect/>
          <a:stretch/>
        </p:blipFill>
        <p:spPr>
          <a:xfrm>
            <a:off x="457200" y="1600200"/>
            <a:ext cx="8229600" cy="45259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pPr eaLnBrk="1" hangingPunct="1">
              <a:defRPr/>
            </a:pPr>
            <a:r>
              <a:rPr lang="en-US" sz="4000" b="1">
                <a:solidFill>
                  <a:srgbClr val="008000"/>
                </a:solidFill>
              </a:rPr>
              <a:t>Woodbridge Crew Tradition</a:t>
            </a:r>
            <a:br>
              <a:rPr lang="en-US" sz="4000">
                <a:solidFill>
                  <a:srgbClr val="008000"/>
                </a:solidFill>
              </a:rPr>
            </a:br>
            <a:r>
              <a:rPr lang="en-US" sz="2400">
                <a:solidFill>
                  <a:srgbClr val="008000"/>
                </a:solidFill>
              </a:rPr>
              <a:t>Longest Running/Most Successful in PWC</a:t>
            </a:r>
          </a:p>
        </p:txBody>
      </p:sp>
      <p:pic>
        <p:nvPicPr>
          <p:cNvPr id="18434" name="Picture 3" descr="Scan10134"/>
          <p:cNvPicPr>
            <a:picLocks noGrp="1" noChangeAspect="1" noChangeArrowheads="1"/>
          </p:cNvPicPr>
          <p:nvPr>
            <p:ph sz="half" idx="1"/>
          </p:nvPr>
        </p:nvPicPr>
        <p:blipFill>
          <a:blip r:embed="rId2">
            <a:extLst>
              <a:ext uri="{28A0092B-C50C-407E-A947-70E740481C1C}">
                <a14:useLocalDpi xmlns:a14="http://schemas.microsoft.com/office/drawing/2010/main"/>
              </a:ext>
            </a:extLst>
          </a:blip>
          <a:srcRect/>
          <a:stretch>
            <a:fillRect/>
          </a:stretch>
        </p:blipFill>
        <p:spPr>
          <a:xfrm>
            <a:off x="0" y="1676400"/>
            <a:ext cx="9144000" cy="3581400"/>
          </a:xfrm>
        </p:spPr>
      </p:pic>
      <p:sp>
        <p:nvSpPr>
          <p:cNvPr id="17411" name="Text Box 5"/>
          <p:cNvSpPr txBox="1">
            <a:spLocks noChangeArrowheads="1"/>
          </p:cNvSpPr>
          <p:nvPr/>
        </p:nvSpPr>
        <p:spPr bwMode="auto">
          <a:xfrm>
            <a:off x="2362200" y="5410200"/>
            <a:ext cx="4648200"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pPr>
            <a:r>
              <a:rPr lang="en-US" altLang="en-US" sz="3600" b="1">
                <a:solidFill>
                  <a:srgbClr val="008000"/>
                </a:solidFill>
              </a:rPr>
              <a:t>1982 Woodbridge Crew Team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
          <p:cNvSpPr txBox="1">
            <a:spLocks noGrp="1"/>
          </p:cNvSpPr>
          <p:nvPr>
            <p:ph type="title"/>
          </p:nvPr>
        </p:nvSpPr>
        <p:spPr>
          <a:xfrm>
            <a:off x="76200" y="0"/>
            <a:ext cx="8991600" cy="914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dirty="0">
                <a:solidFill>
                  <a:srgbClr val="008000"/>
                </a:solidFill>
              </a:rPr>
              <a:t>2021-2022 Woodbridge Crew Board</a:t>
            </a:r>
            <a:endParaRPr dirty="0"/>
          </a:p>
        </p:txBody>
      </p:sp>
      <p:graphicFrame>
        <p:nvGraphicFramePr>
          <p:cNvPr id="112" name="Google Shape;112;p2"/>
          <p:cNvGraphicFramePr/>
          <p:nvPr>
            <p:extLst>
              <p:ext uri="{D42A27DB-BD31-4B8C-83A1-F6EECF244321}">
                <p14:modId xmlns:p14="http://schemas.microsoft.com/office/powerpoint/2010/main" val="2957001492"/>
              </p:ext>
            </p:extLst>
          </p:nvPr>
        </p:nvGraphicFramePr>
        <p:xfrm>
          <a:off x="533400" y="914400"/>
          <a:ext cx="8001000" cy="5669290"/>
        </p:xfrm>
        <a:graphic>
          <a:graphicData uri="http://schemas.openxmlformats.org/drawingml/2006/table">
            <a:tbl>
              <a:tblPr firstRow="1" bandRow="1">
                <a:noFill/>
                <a:tableStyleId>{BFB44D41-3183-4DC2-89CF-ACC6A4267001}</a:tableStyleId>
              </a:tblPr>
              <a:tblGrid>
                <a:gridCol w="25908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tblGrid>
              <a:tr h="419100">
                <a:tc>
                  <a:txBody>
                    <a:bodyPr/>
                    <a:lstStyle/>
                    <a:p>
                      <a:pPr marL="0" marR="0" lvl="0" indent="0" algn="ctr" rtl="0">
                        <a:spcBef>
                          <a:spcPts val="0"/>
                        </a:spcBef>
                        <a:spcAft>
                          <a:spcPts val="0"/>
                        </a:spcAft>
                        <a:buNone/>
                      </a:pPr>
                      <a:r>
                        <a:rPr lang="en-US" sz="1800" b="1" u="none" strike="noStrike" cap="none">
                          <a:solidFill>
                            <a:srgbClr val="FFFF00"/>
                          </a:solidFill>
                        </a:rPr>
                        <a:t>Board Position</a:t>
                      </a:r>
                      <a:endParaRPr/>
                    </a:p>
                  </a:txBody>
                  <a:tcPr marL="91450" marR="91450" marT="45725" marB="45725" anchor="ctr">
                    <a:solidFill>
                      <a:srgbClr val="006600"/>
                    </a:solidFill>
                  </a:tcPr>
                </a:tc>
                <a:tc>
                  <a:txBody>
                    <a:bodyPr/>
                    <a:lstStyle/>
                    <a:p>
                      <a:pPr marL="0" marR="0" lvl="0" indent="0" algn="ctr" rtl="0">
                        <a:spcBef>
                          <a:spcPts val="0"/>
                        </a:spcBef>
                        <a:spcAft>
                          <a:spcPts val="0"/>
                        </a:spcAft>
                        <a:buNone/>
                      </a:pPr>
                      <a:r>
                        <a:rPr lang="en-US" sz="1800" u="none" strike="noStrike" cap="none">
                          <a:solidFill>
                            <a:srgbClr val="FFFF00"/>
                          </a:solidFill>
                        </a:rPr>
                        <a:t>Name</a:t>
                      </a:r>
                      <a:endParaRPr/>
                    </a:p>
                  </a:txBody>
                  <a:tcPr marL="91450" marR="91450" marT="45725" marB="45725" anchor="ctr">
                    <a:solidFill>
                      <a:srgbClr val="006600"/>
                    </a:solidFill>
                  </a:tcPr>
                </a:tc>
                <a:tc>
                  <a:txBody>
                    <a:bodyPr/>
                    <a:lstStyle/>
                    <a:p>
                      <a:pPr marL="0" marR="0" lvl="0" indent="0" algn="ctr" rtl="0">
                        <a:spcBef>
                          <a:spcPts val="0"/>
                        </a:spcBef>
                        <a:spcAft>
                          <a:spcPts val="0"/>
                        </a:spcAft>
                        <a:buNone/>
                      </a:pPr>
                      <a:r>
                        <a:rPr lang="en-US" sz="1800" u="none" strike="noStrike" cap="none">
                          <a:solidFill>
                            <a:srgbClr val="FFFF00"/>
                          </a:solidFill>
                        </a:rPr>
                        <a:t>Vacant at end of Season</a:t>
                      </a:r>
                      <a:endParaRPr/>
                    </a:p>
                  </a:txBody>
                  <a:tcPr marL="91450" marR="91450" marT="45725" marB="45725" anchor="ctr">
                    <a:solidFill>
                      <a:srgbClr val="006600"/>
                    </a:solidFill>
                  </a:tcPr>
                </a:tc>
                <a:extLst>
                  <a:ext uri="{0D108BD9-81ED-4DB2-BD59-A6C34878D82A}">
                    <a16:rowId xmlns:a16="http://schemas.microsoft.com/office/drawing/2014/main" val="10000"/>
                  </a:ext>
                </a:extLst>
              </a:tr>
              <a:tr h="419100">
                <a:tc>
                  <a:txBody>
                    <a:bodyPr/>
                    <a:lstStyle/>
                    <a:p>
                      <a:pPr marL="0" marR="0" lvl="0" indent="0" algn="l" rtl="0">
                        <a:spcBef>
                          <a:spcPts val="0"/>
                        </a:spcBef>
                        <a:spcAft>
                          <a:spcPts val="0"/>
                        </a:spcAft>
                        <a:buNone/>
                      </a:pPr>
                      <a:r>
                        <a:rPr lang="en-US" sz="1800" b="0" u="none" strike="noStrike" cap="none">
                          <a:solidFill>
                            <a:srgbClr val="FFFF00"/>
                          </a:solidFill>
                        </a:rPr>
                        <a:t>President</a:t>
                      </a:r>
                      <a:endParaRPr/>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1800" dirty="0">
                          <a:solidFill>
                            <a:srgbClr val="FFFF00"/>
                          </a:solidFill>
                        </a:rPr>
                        <a:t>Drew </a:t>
                      </a:r>
                      <a:r>
                        <a:rPr lang="en-US" sz="1800" dirty="0" err="1">
                          <a:solidFill>
                            <a:srgbClr val="FFFF00"/>
                          </a:solidFill>
                        </a:rPr>
                        <a:t>Protacio</a:t>
                      </a:r>
                      <a:endParaRPr sz="1800" dirty="0">
                        <a:solidFill>
                          <a:srgbClr val="FFFF00"/>
                        </a:solidFill>
                      </a:endParaRPr>
                    </a:p>
                  </a:txBody>
                  <a:tcPr marL="91450" marR="91450" marT="45725" marB="45725" anchor="ctr">
                    <a:solidFill>
                      <a:srgbClr val="006600"/>
                    </a:solidFill>
                  </a:tcPr>
                </a:tc>
                <a:tc>
                  <a:txBody>
                    <a:bodyPr/>
                    <a:lstStyle/>
                    <a:p>
                      <a:pPr marL="0" marR="0" lvl="0" indent="0" algn="ctr" rtl="0">
                        <a:spcBef>
                          <a:spcPts val="0"/>
                        </a:spcBef>
                        <a:spcAft>
                          <a:spcPts val="0"/>
                        </a:spcAft>
                        <a:buNone/>
                      </a:pPr>
                      <a:r>
                        <a:rPr lang="en-US" sz="1800" b="1" dirty="0">
                          <a:solidFill>
                            <a:srgbClr val="FFFF00"/>
                          </a:solidFill>
                        </a:rPr>
                        <a:t>X</a:t>
                      </a: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01"/>
                  </a:ext>
                </a:extLst>
              </a:tr>
              <a:tr h="419100">
                <a:tc>
                  <a:txBody>
                    <a:bodyPr/>
                    <a:lstStyle/>
                    <a:p>
                      <a:pPr marL="0" marR="0" lvl="0" indent="0" algn="l" rtl="0">
                        <a:spcBef>
                          <a:spcPts val="0"/>
                        </a:spcBef>
                        <a:spcAft>
                          <a:spcPts val="0"/>
                        </a:spcAft>
                        <a:buNone/>
                      </a:pPr>
                      <a:r>
                        <a:rPr lang="en-US" sz="1800" b="0" dirty="0">
                          <a:solidFill>
                            <a:srgbClr val="FFFF00"/>
                          </a:solidFill>
                        </a:rPr>
                        <a:t>VP Administration</a:t>
                      </a:r>
                      <a:endParaRPr dirty="0"/>
                    </a:p>
                  </a:txBody>
                  <a:tcPr marL="91450" marR="91450" marT="45725" marB="45725" anchor="ctr">
                    <a:solidFill>
                      <a:srgbClr val="006600"/>
                    </a:solidFill>
                  </a:tcPr>
                </a:tc>
                <a:tc>
                  <a:txBody>
                    <a:bodyPr/>
                    <a:lstStyle/>
                    <a:p>
                      <a:pPr marL="0" marR="0" lvl="0" indent="0" algn="ctr" rtl="0">
                        <a:spcBef>
                          <a:spcPts val="0"/>
                        </a:spcBef>
                        <a:spcAft>
                          <a:spcPts val="0"/>
                        </a:spcAft>
                        <a:buNone/>
                      </a:pPr>
                      <a:r>
                        <a:rPr lang="en-US" sz="1800" b="1" dirty="0">
                          <a:solidFill>
                            <a:srgbClr val="FFFF00"/>
                          </a:solidFill>
                        </a:rPr>
                        <a:t>VACANT</a:t>
                      </a:r>
                      <a:endParaRPr sz="1800" b="1" dirty="0">
                        <a:solidFill>
                          <a:srgbClr val="FFFF00"/>
                        </a:solidFill>
                      </a:endParaRPr>
                    </a:p>
                  </a:txBody>
                  <a:tcPr marL="91450" marR="91450" marT="45725" marB="45725" anchor="ctr">
                    <a:solidFill>
                      <a:srgbClr val="006600"/>
                    </a:solidFill>
                  </a:tcPr>
                </a:tc>
                <a:tc>
                  <a:txBody>
                    <a:bodyPr/>
                    <a:lstStyle/>
                    <a:p>
                      <a:pPr marL="0" marR="0" lvl="0" indent="0" algn="ctr" rtl="0">
                        <a:spcBef>
                          <a:spcPts val="0"/>
                        </a:spcBef>
                        <a:spcAft>
                          <a:spcPts val="0"/>
                        </a:spcAft>
                        <a:buNone/>
                      </a:pP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02"/>
                  </a:ext>
                </a:extLst>
              </a:tr>
              <a:tr h="419100">
                <a:tc>
                  <a:txBody>
                    <a:bodyPr/>
                    <a:lstStyle/>
                    <a:p>
                      <a:pPr marL="0" marR="0" lvl="0" indent="0" algn="l" rtl="0">
                        <a:spcBef>
                          <a:spcPts val="0"/>
                        </a:spcBef>
                        <a:spcAft>
                          <a:spcPts val="0"/>
                        </a:spcAft>
                        <a:buNone/>
                      </a:pPr>
                      <a:r>
                        <a:rPr lang="en-US" sz="1800" b="0">
                          <a:solidFill>
                            <a:srgbClr val="FFFF00"/>
                          </a:solidFill>
                        </a:rPr>
                        <a:t>Treasurer</a:t>
                      </a:r>
                      <a:endParaRPr/>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1800" dirty="0">
                          <a:solidFill>
                            <a:srgbClr val="FFFF00"/>
                          </a:solidFill>
                        </a:rPr>
                        <a:t>Mahesh </a:t>
                      </a:r>
                      <a:r>
                        <a:rPr lang="en-US" sz="1800" dirty="0" err="1">
                          <a:solidFill>
                            <a:srgbClr val="FFFF00"/>
                          </a:solidFill>
                        </a:rPr>
                        <a:t>Balagangadhar</a:t>
                      </a:r>
                      <a:endParaRPr sz="1800" dirty="0">
                        <a:solidFill>
                          <a:srgbClr val="FFFF00"/>
                        </a:solidFill>
                      </a:endParaRPr>
                    </a:p>
                  </a:txBody>
                  <a:tcPr marL="91450" marR="91450" marT="45725" marB="45725" anchor="ctr">
                    <a:solidFill>
                      <a:srgbClr val="006600"/>
                    </a:solidFill>
                  </a:tcPr>
                </a:tc>
                <a:tc>
                  <a:txBody>
                    <a:bodyPr/>
                    <a:lstStyle/>
                    <a:p>
                      <a:pPr marL="0" marR="0" lvl="0" indent="0" algn="ctr" rtl="0">
                        <a:spcBef>
                          <a:spcPts val="0"/>
                        </a:spcBef>
                        <a:spcAft>
                          <a:spcPts val="0"/>
                        </a:spcAft>
                        <a:buNone/>
                      </a:pP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03"/>
                  </a:ext>
                </a:extLst>
              </a:tr>
              <a:tr h="419100">
                <a:tc>
                  <a:txBody>
                    <a:bodyPr/>
                    <a:lstStyle/>
                    <a:p>
                      <a:pPr marL="0" marR="0" lvl="0" indent="0" algn="l" rtl="0">
                        <a:spcBef>
                          <a:spcPts val="0"/>
                        </a:spcBef>
                        <a:spcAft>
                          <a:spcPts val="0"/>
                        </a:spcAft>
                        <a:buNone/>
                      </a:pPr>
                      <a:r>
                        <a:rPr lang="en-US" sz="1800" b="0">
                          <a:solidFill>
                            <a:srgbClr val="FFFF00"/>
                          </a:solidFill>
                        </a:rPr>
                        <a:t>Secretary</a:t>
                      </a:r>
                      <a:endParaRPr/>
                    </a:p>
                  </a:txBody>
                  <a:tcPr marL="91450" marR="91450" marT="45725" marB="45725" anchor="ctr">
                    <a:solidFill>
                      <a:srgbClr val="006600"/>
                    </a:solidFill>
                  </a:tcPr>
                </a:tc>
                <a:tc>
                  <a:txBody>
                    <a:bodyPr/>
                    <a:lstStyle/>
                    <a:p>
                      <a:pPr marL="0" marR="0" lvl="0" indent="0" algn="ctr" rtl="0">
                        <a:spcBef>
                          <a:spcPts val="0"/>
                        </a:spcBef>
                        <a:spcAft>
                          <a:spcPts val="0"/>
                        </a:spcAft>
                        <a:buNone/>
                      </a:pPr>
                      <a:r>
                        <a:rPr lang="en-US" sz="1800" b="1">
                          <a:solidFill>
                            <a:srgbClr val="FFFF00"/>
                          </a:solidFill>
                        </a:rPr>
                        <a:t>VACANT</a:t>
                      </a:r>
                      <a:endParaRPr/>
                    </a:p>
                  </a:txBody>
                  <a:tcPr marL="91450" marR="91450" marT="45725" marB="45725" anchor="ctr">
                    <a:solidFill>
                      <a:srgbClr val="006600"/>
                    </a:solidFill>
                  </a:tcPr>
                </a:tc>
                <a:tc>
                  <a:txBody>
                    <a:bodyPr/>
                    <a:lstStyle/>
                    <a:p>
                      <a:pPr marL="0" marR="0" lvl="0" indent="0" algn="ctr" rtl="0">
                        <a:spcBef>
                          <a:spcPts val="0"/>
                        </a:spcBef>
                        <a:spcAft>
                          <a:spcPts val="0"/>
                        </a:spcAft>
                        <a:buNone/>
                      </a:pP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04"/>
                  </a:ext>
                </a:extLst>
              </a:tr>
              <a:tr h="419100">
                <a:tc>
                  <a:txBody>
                    <a:bodyPr/>
                    <a:lstStyle/>
                    <a:p>
                      <a:pPr marL="0" marR="0" lvl="0" indent="0" algn="l" rtl="0">
                        <a:spcBef>
                          <a:spcPts val="0"/>
                        </a:spcBef>
                        <a:spcAft>
                          <a:spcPts val="0"/>
                        </a:spcAft>
                        <a:buNone/>
                      </a:pPr>
                      <a:r>
                        <a:rPr lang="en-US" sz="1800" b="0">
                          <a:solidFill>
                            <a:srgbClr val="FFFF00"/>
                          </a:solidFill>
                        </a:rPr>
                        <a:t>Public Information</a:t>
                      </a:r>
                      <a:endParaRPr/>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1800" dirty="0">
                          <a:solidFill>
                            <a:srgbClr val="FFFF00"/>
                          </a:solidFill>
                        </a:rPr>
                        <a:t>Jennifer Pereira</a:t>
                      </a:r>
                      <a:endParaRPr dirty="0"/>
                    </a:p>
                  </a:txBody>
                  <a:tcPr marL="91450" marR="91450" marT="45725" marB="45725" anchor="ctr">
                    <a:solidFill>
                      <a:srgbClr val="006600"/>
                    </a:solidFill>
                  </a:tcPr>
                </a:tc>
                <a:tc>
                  <a:txBody>
                    <a:bodyPr/>
                    <a:lstStyle/>
                    <a:p>
                      <a:pPr marL="0" marR="0" lvl="0" indent="0" algn="ctr" rtl="0">
                        <a:spcBef>
                          <a:spcPts val="0"/>
                        </a:spcBef>
                        <a:spcAft>
                          <a:spcPts val="0"/>
                        </a:spcAft>
                        <a:buNone/>
                      </a:pP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05"/>
                  </a:ext>
                </a:extLst>
              </a:tr>
              <a:tr h="419100">
                <a:tc>
                  <a:txBody>
                    <a:bodyPr/>
                    <a:lstStyle/>
                    <a:p>
                      <a:pPr marL="0" marR="0" lvl="0" indent="0" algn="l" rtl="0">
                        <a:spcBef>
                          <a:spcPts val="0"/>
                        </a:spcBef>
                        <a:spcAft>
                          <a:spcPts val="0"/>
                        </a:spcAft>
                        <a:buNone/>
                      </a:pPr>
                      <a:r>
                        <a:rPr lang="en-US" sz="1800" b="0" dirty="0">
                          <a:solidFill>
                            <a:srgbClr val="FFFF00"/>
                          </a:solidFill>
                        </a:rPr>
                        <a:t>Fund Raising</a:t>
                      </a:r>
                      <a:endParaRPr dirty="0"/>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1800" dirty="0">
                          <a:solidFill>
                            <a:srgbClr val="FFFF00"/>
                          </a:solidFill>
                        </a:rPr>
                        <a:t>Diane Tivnan</a:t>
                      </a:r>
                      <a:endParaRPr dirty="0"/>
                    </a:p>
                  </a:txBody>
                  <a:tcPr marL="91450" marR="91450" marT="45725" marB="45725" anchor="ctr">
                    <a:solidFill>
                      <a:srgbClr val="006600"/>
                    </a:solidFill>
                  </a:tcPr>
                </a:tc>
                <a:tc>
                  <a:txBody>
                    <a:bodyPr/>
                    <a:lstStyle/>
                    <a:p>
                      <a:pPr marL="0" marR="0" lvl="0" indent="0" algn="ctr" rtl="0">
                        <a:spcBef>
                          <a:spcPts val="0"/>
                        </a:spcBef>
                        <a:spcAft>
                          <a:spcPts val="0"/>
                        </a:spcAft>
                        <a:buNone/>
                      </a:pP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06"/>
                  </a:ext>
                </a:extLst>
              </a:tr>
              <a:tr h="419100">
                <a:tc>
                  <a:txBody>
                    <a:bodyPr/>
                    <a:lstStyle/>
                    <a:p>
                      <a:pPr marL="0" marR="0" lvl="0" indent="0" algn="l" rtl="0">
                        <a:spcBef>
                          <a:spcPts val="0"/>
                        </a:spcBef>
                        <a:spcAft>
                          <a:spcPts val="0"/>
                        </a:spcAft>
                        <a:buNone/>
                      </a:pPr>
                      <a:r>
                        <a:rPr lang="en-US" sz="1800" b="0" dirty="0">
                          <a:solidFill>
                            <a:srgbClr val="FFFF00"/>
                          </a:solidFill>
                        </a:rPr>
                        <a:t>Logistics</a:t>
                      </a:r>
                      <a:endParaRPr dirty="0"/>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1800" dirty="0">
                          <a:solidFill>
                            <a:srgbClr val="FFFF00"/>
                          </a:solidFill>
                        </a:rPr>
                        <a:t>Jennifer Weis</a:t>
                      </a:r>
                      <a:endParaRPr dirty="0"/>
                    </a:p>
                  </a:txBody>
                  <a:tcPr marL="91450" marR="91450" marT="45725" marB="45725" anchor="ctr">
                    <a:solidFill>
                      <a:srgbClr val="006600"/>
                    </a:solidFill>
                  </a:tcPr>
                </a:tc>
                <a:tc>
                  <a:txBody>
                    <a:bodyPr/>
                    <a:lstStyle/>
                    <a:p>
                      <a:pPr marL="0" marR="0" lvl="0" indent="0" algn="ctr" rtl="0">
                        <a:spcBef>
                          <a:spcPts val="0"/>
                        </a:spcBef>
                        <a:spcAft>
                          <a:spcPts val="0"/>
                        </a:spcAft>
                        <a:buNone/>
                      </a:pP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07"/>
                  </a:ext>
                </a:extLst>
              </a:tr>
              <a:tr h="419100">
                <a:tc>
                  <a:txBody>
                    <a:bodyPr/>
                    <a:lstStyle/>
                    <a:p>
                      <a:pPr marL="0" marR="0" lvl="0" indent="0" algn="l" rtl="0">
                        <a:spcBef>
                          <a:spcPts val="0"/>
                        </a:spcBef>
                        <a:spcAft>
                          <a:spcPts val="0"/>
                        </a:spcAft>
                        <a:buNone/>
                      </a:pPr>
                      <a:r>
                        <a:rPr lang="en-US" sz="1800" b="0" dirty="0">
                          <a:solidFill>
                            <a:srgbClr val="FFFF00"/>
                          </a:solidFill>
                        </a:rPr>
                        <a:t>Maintenance</a:t>
                      </a:r>
                      <a:endParaRPr dirty="0"/>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1800" dirty="0">
                          <a:solidFill>
                            <a:srgbClr val="FFFF00"/>
                          </a:solidFill>
                        </a:rPr>
                        <a:t>Dean Milne</a:t>
                      </a:r>
                      <a:endParaRPr sz="1800" dirty="0">
                        <a:solidFill>
                          <a:srgbClr val="FFFF00"/>
                        </a:solidFill>
                      </a:endParaRPr>
                    </a:p>
                  </a:txBody>
                  <a:tcPr marL="91450" marR="91450" marT="45725" marB="45725" anchor="ctr">
                    <a:solidFill>
                      <a:srgbClr val="006600"/>
                    </a:solidFill>
                  </a:tcPr>
                </a:tc>
                <a:tc>
                  <a:txBody>
                    <a:bodyPr/>
                    <a:lstStyle/>
                    <a:p>
                      <a:pPr marL="0" marR="0" lvl="0" indent="0" algn="ctr" rtl="0">
                        <a:spcBef>
                          <a:spcPts val="0"/>
                        </a:spcBef>
                        <a:spcAft>
                          <a:spcPts val="0"/>
                        </a:spcAft>
                        <a:buNone/>
                      </a:pP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08"/>
                  </a:ext>
                </a:extLst>
              </a:tr>
              <a:tr h="419100">
                <a:tc>
                  <a:txBody>
                    <a:bodyPr/>
                    <a:lstStyle/>
                    <a:p>
                      <a:pPr marL="0" marR="0" lvl="0" indent="0" algn="l" rtl="0">
                        <a:spcBef>
                          <a:spcPts val="0"/>
                        </a:spcBef>
                        <a:spcAft>
                          <a:spcPts val="0"/>
                        </a:spcAft>
                        <a:buNone/>
                      </a:pPr>
                      <a:r>
                        <a:rPr lang="en-US" sz="1800" b="0" dirty="0">
                          <a:solidFill>
                            <a:srgbClr val="FFFF00"/>
                          </a:solidFill>
                        </a:rPr>
                        <a:t>Volunteer Coordinator</a:t>
                      </a:r>
                      <a:endParaRPr dirty="0"/>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1800" b="0" dirty="0">
                          <a:solidFill>
                            <a:srgbClr val="FFFF00"/>
                          </a:solidFill>
                        </a:rPr>
                        <a:t>Keri </a:t>
                      </a:r>
                      <a:r>
                        <a:rPr lang="en-US" sz="1800" b="0" dirty="0" err="1">
                          <a:solidFill>
                            <a:srgbClr val="FFFF00"/>
                          </a:solidFill>
                        </a:rPr>
                        <a:t>Lehtola</a:t>
                      </a:r>
                      <a:endParaRPr b="0" dirty="0"/>
                    </a:p>
                  </a:txBody>
                  <a:tcPr marL="91450" marR="91450" marT="45725" marB="45725" anchor="ctr">
                    <a:solidFill>
                      <a:srgbClr val="006600"/>
                    </a:solidFill>
                  </a:tcPr>
                </a:tc>
                <a:tc>
                  <a:txBody>
                    <a:bodyPr/>
                    <a:lstStyle/>
                    <a:p>
                      <a:pPr marL="0" marR="0" lvl="0" indent="0" algn="ctr" rtl="0">
                        <a:spcBef>
                          <a:spcPts val="0"/>
                        </a:spcBef>
                        <a:spcAft>
                          <a:spcPts val="0"/>
                        </a:spcAft>
                        <a:buNone/>
                      </a:pP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09"/>
                  </a:ext>
                </a:extLst>
              </a:tr>
              <a:tr h="419100">
                <a:tc>
                  <a:txBody>
                    <a:bodyPr/>
                    <a:lstStyle/>
                    <a:p>
                      <a:pPr marL="0" marR="0" lvl="0" indent="0" algn="l" rtl="0">
                        <a:spcBef>
                          <a:spcPts val="0"/>
                        </a:spcBef>
                        <a:spcAft>
                          <a:spcPts val="0"/>
                        </a:spcAft>
                        <a:buNone/>
                      </a:pPr>
                      <a:r>
                        <a:rPr lang="en-US" sz="1800" b="0">
                          <a:solidFill>
                            <a:srgbClr val="FFFF00"/>
                          </a:solidFill>
                        </a:rPr>
                        <a:t>Spirit Wear</a:t>
                      </a:r>
                      <a:endParaRPr/>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1800" dirty="0">
                          <a:solidFill>
                            <a:srgbClr val="FFFF00"/>
                          </a:solidFill>
                        </a:rPr>
                        <a:t>Stephanie Martin</a:t>
                      </a:r>
                      <a:endParaRPr dirty="0"/>
                    </a:p>
                  </a:txBody>
                  <a:tcPr marL="91450" marR="91450" marT="45725" marB="45725" anchor="ctr">
                    <a:solidFill>
                      <a:srgbClr val="006600"/>
                    </a:solidFill>
                  </a:tcPr>
                </a:tc>
                <a:tc>
                  <a:txBody>
                    <a:bodyPr/>
                    <a:lstStyle/>
                    <a:p>
                      <a:pPr marL="0" marR="0" lvl="0" indent="0" algn="ctr" rtl="0">
                        <a:spcBef>
                          <a:spcPts val="0"/>
                        </a:spcBef>
                        <a:spcAft>
                          <a:spcPts val="0"/>
                        </a:spcAft>
                        <a:buNone/>
                      </a:pPr>
                      <a:r>
                        <a:rPr lang="en-US" sz="1800" b="1" dirty="0">
                          <a:solidFill>
                            <a:srgbClr val="FFFF00"/>
                          </a:solidFill>
                        </a:rPr>
                        <a:t>X</a:t>
                      </a: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10"/>
                  </a:ext>
                </a:extLst>
              </a:tr>
              <a:tr h="419100">
                <a:tc>
                  <a:txBody>
                    <a:bodyPr/>
                    <a:lstStyle/>
                    <a:p>
                      <a:pPr marL="0" marR="0" lvl="0" indent="0" algn="l" rtl="0">
                        <a:spcBef>
                          <a:spcPts val="0"/>
                        </a:spcBef>
                        <a:spcAft>
                          <a:spcPts val="0"/>
                        </a:spcAft>
                        <a:buNone/>
                      </a:pPr>
                      <a:r>
                        <a:rPr lang="en-US" sz="1800" b="0" dirty="0">
                          <a:solidFill>
                            <a:srgbClr val="FFFF00"/>
                          </a:solidFill>
                        </a:rPr>
                        <a:t>Social Committee</a:t>
                      </a:r>
                      <a:endParaRPr dirty="0"/>
                    </a:p>
                  </a:txBody>
                  <a:tcPr marL="91450" marR="91450" marT="45725" marB="45725" anchor="ctr">
                    <a:solidFill>
                      <a:srgbClr val="006600"/>
                    </a:solidFill>
                  </a:tcPr>
                </a:tc>
                <a:tc>
                  <a:txBody>
                    <a:bodyPr/>
                    <a:lstStyle/>
                    <a:p>
                      <a:pPr marL="0" marR="0" lvl="0" indent="0" algn="ctr" rtl="0">
                        <a:spcBef>
                          <a:spcPts val="0"/>
                        </a:spcBef>
                        <a:spcAft>
                          <a:spcPts val="0"/>
                        </a:spcAft>
                        <a:buNone/>
                      </a:pPr>
                      <a:r>
                        <a:rPr lang="en-US" sz="1800" b="1" dirty="0">
                          <a:solidFill>
                            <a:srgbClr val="FFFF00"/>
                          </a:solidFill>
                        </a:rPr>
                        <a:t>VACANT</a:t>
                      </a:r>
                      <a:endParaRPr b="1" dirty="0"/>
                    </a:p>
                  </a:txBody>
                  <a:tcPr marL="91450" marR="91450" marT="45725" marB="45725" anchor="ctr">
                    <a:solidFill>
                      <a:srgbClr val="006600"/>
                    </a:solidFill>
                  </a:tcPr>
                </a:tc>
                <a:tc>
                  <a:txBody>
                    <a:bodyPr/>
                    <a:lstStyle/>
                    <a:p>
                      <a:pPr marL="0" marR="0" lvl="0" indent="0" algn="ctr" rtl="0">
                        <a:spcBef>
                          <a:spcPts val="0"/>
                        </a:spcBef>
                        <a:spcAft>
                          <a:spcPts val="0"/>
                        </a:spcAft>
                        <a:buNone/>
                      </a:pP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3993706265"/>
                  </a:ext>
                </a:extLst>
              </a:tr>
              <a:tr h="419100">
                <a:tc>
                  <a:txBody>
                    <a:bodyPr/>
                    <a:lstStyle/>
                    <a:p>
                      <a:pPr marL="0" marR="0" lvl="0" indent="0" algn="l" rtl="0">
                        <a:spcBef>
                          <a:spcPts val="0"/>
                        </a:spcBef>
                        <a:spcAft>
                          <a:spcPts val="0"/>
                        </a:spcAft>
                        <a:buNone/>
                      </a:pPr>
                      <a:r>
                        <a:rPr lang="en-US" sz="1800" b="0">
                          <a:solidFill>
                            <a:srgbClr val="FFFF00"/>
                          </a:solidFill>
                        </a:rPr>
                        <a:t>Head Coach</a:t>
                      </a:r>
                      <a:endParaRPr/>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1800">
                          <a:solidFill>
                            <a:srgbClr val="FFFF00"/>
                          </a:solidFill>
                        </a:rPr>
                        <a:t>Jason Compy</a:t>
                      </a:r>
                      <a:endParaRPr/>
                    </a:p>
                  </a:txBody>
                  <a:tcPr marL="91450" marR="91450" marT="45725" marB="45725" anchor="ctr">
                    <a:solidFill>
                      <a:srgbClr val="006600"/>
                    </a:solidFill>
                  </a:tcPr>
                </a:tc>
                <a:tc>
                  <a:txBody>
                    <a:bodyPr/>
                    <a:lstStyle/>
                    <a:p>
                      <a:pPr marL="0" marR="0" lvl="0" indent="0" algn="ctr" rtl="0">
                        <a:spcBef>
                          <a:spcPts val="0"/>
                        </a:spcBef>
                        <a:spcAft>
                          <a:spcPts val="0"/>
                        </a:spcAft>
                        <a:buNone/>
                      </a:pPr>
                      <a:endParaRPr sz="1800" b="1" dirty="0">
                        <a:solidFill>
                          <a:srgbClr val="FFFF00"/>
                        </a:solidFill>
                      </a:endParaRPr>
                    </a:p>
                  </a:txBody>
                  <a:tcPr marL="91450" marR="91450" marT="45725" marB="45725" anchor="ctr">
                    <a:solidFill>
                      <a:srgbClr val="006600"/>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52400" y="54938"/>
            <a:ext cx="8534400" cy="1143000"/>
          </a:xfrm>
        </p:spPr>
        <p:txBody>
          <a:bodyPr/>
          <a:lstStyle/>
          <a:p>
            <a:pPr eaLnBrk="1" hangingPunct="1">
              <a:defRPr/>
            </a:pPr>
            <a:r>
              <a:rPr lang="en-US" sz="4000" b="1" dirty="0">
                <a:solidFill>
                  <a:srgbClr val="218F26"/>
                </a:solidFill>
                <a:cs typeface="+mj-cs"/>
              </a:rPr>
              <a:t>What It Takes to Run The Program</a:t>
            </a:r>
          </a:p>
        </p:txBody>
      </p:sp>
      <p:pic>
        <p:nvPicPr>
          <p:cNvPr id="95235" name="Picture 3" descr="Ross Dillon &gt; Stotesbury photo"/>
          <p:cNvPicPr>
            <a:picLocks noGrp="1" noChangeAspect="1" noChangeArrowheads="1"/>
          </p:cNvPicPr>
          <p:nvPr>
            <p:ph sz="half" idx="1"/>
          </p:nvPr>
        </p:nvPicPr>
        <p:blipFill>
          <a:blip r:embed="rId2" cstate="hqprint">
            <a:extLst>
              <a:ext uri="{28A0092B-C50C-407E-A947-70E740481C1C}">
                <a14:useLocalDpi xmlns:a14="http://schemas.microsoft.com/office/drawing/2010/main"/>
              </a:ext>
            </a:extLst>
          </a:blip>
          <a:srcRect/>
          <a:stretch>
            <a:fillRect/>
          </a:stretch>
        </p:blipFill>
        <p:spPr>
          <a:xfrm>
            <a:off x="4724400" y="1295400"/>
            <a:ext cx="4038600" cy="26797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7"/>
                    </a:srgbClr>
                  </a:outerShdw>
                </a:effectLst>
              </a14:hiddenEffects>
            </a:ext>
          </a:extLst>
        </p:spPr>
      </p:pic>
      <p:sp>
        <p:nvSpPr>
          <p:cNvPr id="95236" name="Text Box 4"/>
          <p:cNvSpPr txBox="1">
            <a:spLocks noChangeArrowheads="1"/>
          </p:cNvSpPr>
          <p:nvPr/>
        </p:nvSpPr>
        <p:spPr bwMode="auto">
          <a:xfrm>
            <a:off x="1447800" y="5943600"/>
            <a:ext cx="66294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sp>
        <p:nvSpPr>
          <p:cNvPr id="95237" name="Rectangle 5"/>
          <p:cNvSpPr>
            <a:spLocks noChangeArrowheads="1"/>
          </p:cNvSpPr>
          <p:nvPr/>
        </p:nvSpPr>
        <p:spPr bwMode="auto">
          <a:xfrm>
            <a:off x="152400" y="1295400"/>
            <a:ext cx="4495800" cy="550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85000"/>
              </a:lnSpc>
              <a:spcBef>
                <a:spcPct val="0"/>
              </a:spcBef>
              <a:spcAft>
                <a:spcPct val="0"/>
              </a:spcAft>
              <a:buClrTx/>
              <a:buSzTx/>
              <a:buFontTx/>
              <a:buChar char="•"/>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 $ 410,000 Total Assets: </a:t>
            </a:r>
          </a:p>
          <a:p>
            <a:pPr marL="457200" marR="0" lvl="1"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(Racing shells, oars, launches, ergs, motors, and trailer)  </a:t>
            </a:r>
          </a:p>
          <a:p>
            <a:pPr marL="457200" marR="0" lvl="1" indent="0" algn="l" defTabSz="914400" rtl="0" eaLnBrk="1" fontAlgn="base" latinLnBrk="0" hangingPunct="1">
              <a:lnSpc>
                <a:spcPct val="85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endParaRPr>
          </a:p>
          <a:p>
            <a:pPr marL="0" marR="0" lvl="0" indent="0" algn="l" defTabSz="914400" rtl="0" eaLnBrk="1" fontAlgn="base" latinLnBrk="0" hangingPunct="1">
              <a:lnSpc>
                <a:spcPct val="85000"/>
              </a:lnSpc>
              <a:spcBef>
                <a:spcPct val="0"/>
              </a:spcBef>
              <a:spcAft>
                <a:spcPct val="0"/>
              </a:spcAft>
              <a:buClrTx/>
              <a:buSzTx/>
              <a:buFontTx/>
              <a:buChar char="•"/>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 $ 40,000 approximate cost of 8 man racing shell</a:t>
            </a:r>
          </a:p>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 </a:t>
            </a:r>
          </a:p>
          <a:p>
            <a:pPr marL="0" marR="0" lvl="0" indent="0" algn="l" defTabSz="914400" rtl="0" eaLnBrk="1" fontAlgn="base" latinLnBrk="0" hangingPunct="1">
              <a:lnSpc>
                <a:spcPct val="85000"/>
              </a:lnSpc>
              <a:spcBef>
                <a:spcPct val="0"/>
              </a:spcBef>
              <a:spcAft>
                <a:spcPct val="0"/>
              </a:spcAft>
              <a:buClrTx/>
              <a:buSzTx/>
              <a:buFontTx/>
              <a:buChar char="•"/>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 $ 12,000 operations &amp; maintenance cost   </a:t>
            </a:r>
          </a:p>
          <a:p>
            <a:pPr marL="0" marR="0" lvl="0" indent="0" algn="l" defTabSz="914400" rtl="0" eaLnBrk="1" fontAlgn="base" latinLnBrk="0" hangingPunct="1">
              <a:lnSpc>
                <a:spcPct val="85000"/>
              </a:lnSpc>
              <a:spcBef>
                <a:spcPct val="0"/>
              </a:spcBef>
              <a:spcAft>
                <a:spcPct val="0"/>
              </a:spcAft>
              <a:buClrTx/>
              <a:buSzTx/>
              <a:buFontTx/>
              <a:buChar char="•"/>
              <a:tabLst/>
              <a:defRPr/>
            </a:pPr>
            <a:endPar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endParaRPr>
          </a:p>
          <a:p>
            <a:pPr marL="0" marR="0" lvl="0" indent="0" algn="l" defTabSz="914400" rtl="0" eaLnBrk="1" fontAlgn="base" latinLnBrk="0" hangingPunct="1">
              <a:lnSpc>
                <a:spcPct val="85000"/>
              </a:lnSpc>
              <a:spcBef>
                <a:spcPct val="0"/>
              </a:spcBef>
              <a:spcAft>
                <a:spcPct val="0"/>
              </a:spcAft>
              <a:buClrTx/>
              <a:buSzTx/>
              <a:buFontTx/>
              <a:buChar char="•"/>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 $ 10,000 boat storage/dock fees paid to PWCA (Oxford Boathouse) </a:t>
            </a:r>
          </a:p>
          <a:p>
            <a:pPr marL="0" marR="0" lvl="0" indent="0" algn="l" defTabSz="914400" rtl="0" eaLnBrk="1" fontAlgn="base" latinLnBrk="0" hangingPunct="1">
              <a:lnSpc>
                <a:spcPct val="85000"/>
              </a:lnSpc>
              <a:spcBef>
                <a:spcPct val="0"/>
              </a:spcBef>
              <a:spcAft>
                <a:spcPct val="0"/>
              </a:spcAft>
              <a:buClrTx/>
              <a:buSzTx/>
              <a:buFontTx/>
              <a:buChar char="•"/>
              <a:tabLst/>
              <a:defRPr/>
            </a:pPr>
            <a:endPar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endParaRPr>
          </a:p>
          <a:p>
            <a:pPr marL="0" marR="0" lvl="0" indent="0" algn="l" defTabSz="914400" rtl="0" eaLnBrk="1" fontAlgn="base" latinLnBrk="0" hangingPunct="1">
              <a:lnSpc>
                <a:spcPct val="85000"/>
              </a:lnSpc>
              <a:spcBef>
                <a:spcPct val="0"/>
              </a:spcBef>
              <a:spcAft>
                <a:spcPct val="0"/>
              </a:spcAft>
              <a:buClrTx/>
              <a:buSzTx/>
              <a:buFontTx/>
              <a:buChar char="•"/>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 $ 8,000 insurance (equipment and rowers) </a:t>
            </a:r>
          </a:p>
          <a:p>
            <a:pPr marL="0" marR="0" lvl="0" indent="0" algn="l" defTabSz="914400" rtl="0" eaLnBrk="1" fontAlgn="base" latinLnBrk="0" hangingPunct="1">
              <a:lnSpc>
                <a:spcPct val="85000"/>
              </a:lnSpc>
              <a:spcBef>
                <a:spcPct val="0"/>
              </a:spcBef>
              <a:spcAft>
                <a:spcPct val="0"/>
              </a:spcAft>
              <a:buClrTx/>
              <a:buSzTx/>
              <a:buFontTx/>
              <a:buChar char="•"/>
              <a:tabLst/>
              <a:defRPr/>
            </a:pPr>
            <a:endPar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endParaRPr>
          </a:p>
          <a:p>
            <a:pPr marL="0" marR="0" lvl="0" indent="0" algn="l" defTabSz="914400" rtl="0" eaLnBrk="1" fontAlgn="base" latinLnBrk="0" hangingPunct="1">
              <a:lnSpc>
                <a:spcPct val="85000"/>
              </a:lnSpc>
              <a:spcBef>
                <a:spcPct val="0"/>
              </a:spcBef>
              <a:spcAft>
                <a:spcPct val="0"/>
              </a:spcAft>
              <a:buClrTx/>
              <a:buSzTx/>
              <a:buFontTx/>
              <a:buChar char="•"/>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 $ 23,000 total expenses average last three years (not counting new assets)</a:t>
            </a:r>
          </a:p>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  </a:t>
            </a:r>
          </a:p>
          <a:p>
            <a:pPr marL="0" marR="0" lvl="0" indent="0" algn="l" defTabSz="914400" rtl="0" eaLnBrk="1" fontAlgn="base" latinLnBrk="0" hangingPunct="1">
              <a:lnSpc>
                <a:spcPct val="85000"/>
              </a:lnSpc>
              <a:spcBef>
                <a:spcPct val="0"/>
              </a:spcBef>
              <a:spcAft>
                <a:spcPct val="0"/>
              </a:spcAft>
              <a:buClrTx/>
              <a:buSzTx/>
              <a:buFontTx/>
              <a:buChar char="•"/>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 $ 800/year cost per rower</a:t>
            </a:r>
          </a:p>
          <a:p>
            <a:pPr marL="0" marR="0" lvl="0" indent="0" algn="l" defTabSz="914400" rtl="0" eaLnBrk="1" fontAlgn="base" latinLnBrk="0" hangingPunct="1">
              <a:lnSpc>
                <a:spcPct val="85000"/>
              </a:lnSpc>
              <a:spcBef>
                <a:spcPct val="0"/>
              </a:spcBef>
              <a:spcAft>
                <a:spcPct val="0"/>
              </a:spcAft>
              <a:buClrTx/>
              <a:buSzTx/>
              <a:buFontTx/>
              <a:buChar char="•"/>
              <a:tabLst/>
              <a:defRPr/>
            </a:pPr>
            <a:endPar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endParaRPr>
          </a:p>
          <a:p>
            <a:pPr marL="0" marR="0" lvl="0" indent="0" algn="l" defTabSz="914400" rtl="0" eaLnBrk="1" fontAlgn="base" latinLnBrk="0" hangingPunct="1">
              <a:lnSpc>
                <a:spcPct val="85000"/>
              </a:lnSpc>
              <a:spcBef>
                <a:spcPct val="0"/>
              </a:spcBef>
              <a:spcAft>
                <a:spcPct val="0"/>
              </a:spcAft>
              <a:buClrTx/>
              <a:buSzTx/>
              <a:buFontTx/>
              <a:buChar char="•"/>
              <a:tabLst/>
              <a:defRPr/>
            </a:pPr>
            <a:r>
              <a:rPr kumimoji="0" lang="en-US" sz="1800" b="1" i="0" u="none" strike="noStrike" kern="1200" cap="none" spc="0" normalizeH="0" baseline="0" noProof="0" dirty="0">
                <a:ln>
                  <a:noFill/>
                </a:ln>
                <a:solidFill>
                  <a:srgbClr val="008000"/>
                </a:solidFill>
                <a:effectLst/>
                <a:uLnTx/>
                <a:uFillTx/>
                <a:latin typeface="Arial" charset="0"/>
                <a:ea typeface="ＭＳ Ｐゴシック" charset="0"/>
                <a:cs typeface="+mn-cs"/>
              </a:rPr>
              <a:t> Income is Spring Registration fees and fund raisers</a:t>
            </a:r>
          </a:p>
        </p:txBody>
      </p:sp>
      <p:pic>
        <p:nvPicPr>
          <p:cNvPr id="3" name="Content Placeholder 2" descr="IMG_1057.JPG"/>
          <p:cNvPicPr>
            <a:picLocks noGrp="1" noChangeAspect="1"/>
          </p:cNvPicPr>
          <p:nvPr>
            <p:ph sz="half" idx="2"/>
          </p:nvPr>
        </p:nvPicPr>
        <p:blipFill>
          <a:blip r:embed="rId3" cstate="hqprint">
            <a:extLst>
              <a:ext uri="{28A0092B-C50C-407E-A947-70E740481C1C}">
                <a14:useLocalDpi xmlns:a14="http://schemas.microsoft.com/office/drawing/2010/main"/>
              </a:ext>
            </a:extLst>
          </a:blip>
          <a:srcRect l="-6935" r="-6935"/>
          <a:stretch>
            <a:fillRect/>
          </a:stretch>
        </p:blipFill>
        <p:spPr>
          <a:xfrm>
            <a:off x="4648200" y="3962400"/>
            <a:ext cx="4038600" cy="2649538"/>
          </a:xfrm>
        </p:spPr>
      </p:pic>
    </p:spTree>
    <p:extLst>
      <p:ext uri="{BB962C8B-B14F-4D97-AF65-F5344CB8AC3E}">
        <p14:creationId xmlns:p14="http://schemas.microsoft.com/office/powerpoint/2010/main" val="2169760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76200"/>
            <a:ext cx="8229600" cy="1143000"/>
          </a:xfrm>
        </p:spPr>
        <p:txBody>
          <a:bodyPr/>
          <a:lstStyle/>
          <a:p>
            <a:pPr eaLnBrk="1" hangingPunct="1">
              <a:defRPr/>
            </a:pPr>
            <a:r>
              <a:rPr lang="en-US" sz="3600" b="1" dirty="0">
                <a:solidFill>
                  <a:srgbClr val="218F26"/>
                </a:solidFill>
                <a:cs typeface="+mj-cs"/>
              </a:rPr>
              <a:t>What It Takes to Run The Program</a:t>
            </a:r>
          </a:p>
        </p:txBody>
      </p:sp>
      <p:sp>
        <p:nvSpPr>
          <p:cNvPr id="95236" name="Text Box 4"/>
          <p:cNvSpPr txBox="1">
            <a:spLocks noChangeArrowheads="1"/>
          </p:cNvSpPr>
          <p:nvPr/>
        </p:nvSpPr>
        <p:spPr bwMode="auto">
          <a:xfrm>
            <a:off x="1447800" y="5943600"/>
            <a:ext cx="66294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sp>
        <p:nvSpPr>
          <p:cNvPr id="95237" name="Rectangle 5"/>
          <p:cNvSpPr>
            <a:spLocks noChangeArrowheads="1"/>
          </p:cNvSpPr>
          <p:nvPr/>
        </p:nvSpPr>
        <p:spPr bwMode="auto">
          <a:xfrm>
            <a:off x="407019" y="1003610"/>
            <a:ext cx="8329961" cy="56384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t">
            <a:spAutoFit/>
          </a:bodyPr>
          <a:lstStyle/>
          <a:p>
            <a:pPr marL="0" marR="0" lvl="0" indent="0" algn="l" defTabSz="914400" rtl="0" eaLnBrk="1" fontAlgn="base" latinLnBrk="0" hangingPunct="1">
              <a:lnSpc>
                <a:spcPct val="85000"/>
              </a:lnSpc>
              <a:spcBef>
                <a:spcPct val="0"/>
              </a:spcBef>
              <a:spcAft>
                <a:spcPct val="0"/>
              </a:spcAft>
              <a:buClrTx/>
              <a:buSzTx/>
              <a:tabLst/>
              <a:defRPr/>
            </a:pPr>
            <a:r>
              <a:rPr kumimoji="0" lang="en-US" sz="2400" b="1" i="0" u="none" strike="noStrike" kern="1200" cap="none" spc="0" normalizeH="0" baseline="0" noProof="0" dirty="0">
                <a:ln>
                  <a:noFill/>
                </a:ln>
                <a:solidFill>
                  <a:srgbClr val="218F26"/>
                </a:solidFill>
                <a:effectLst/>
                <a:uLnTx/>
                <a:uFillTx/>
                <a:latin typeface="Arial"/>
                <a:ea typeface="ＭＳ Ｐゴシック"/>
                <a:cs typeface="ＭＳ Ｐゴシック" charset="0"/>
              </a:rPr>
              <a:t>Parent VOLUNTEERS</a:t>
            </a:r>
          </a:p>
          <a:p>
            <a:pPr marL="457200" marR="0" lvl="1" indent="0" algn="l" defTabSz="914400" rtl="0" eaLnBrk="1" fontAlgn="base" latinLnBrk="0" hangingPunct="1">
              <a:lnSpc>
                <a:spcPct val="85000"/>
              </a:lnSpc>
              <a:spcBef>
                <a:spcPct val="0"/>
              </a:spcBef>
              <a:spcAft>
                <a:spcPct val="0"/>
              </a:spcAft>
              <a:buClrTx/>
              <a:buSzTx/>
              <a:buFontTx/>
              <a:buChar char="•"/>
              <a:tabLst/>
              <a:defRPr/>
            </a:pPr>
            <a:r>
              <a:rPr kumimoji="0" lang="en-US" sz="2400" b="1" i="0" u="none" strike="noStrike" kern="1200" cap="none" spc="0" normalizeH="0" baseline="0" noProof="0" dirty="0">
                <a:ln>
                  <a:noFill/>
                </a:ln>
                <a:solidFill>
                  <a:srgbClr val="218F26"/>
                </a:solidFill>
                <a:effectLst/>
                <a:uLnTx/>
                <a:uFillTx/>
                <a:latin typeface="Arial"/>
                <a:ea typeface="ＭＳ Ｐゴシック"/>
                <a:cs typeface="ＭＳ Ｐゴシック" charset="0"/>
              </a:rPr>
              <a:t> Each family is required to sign up for at least three volunteer jobs</a:t>
            </a:r>
          </a:p>
          <a:p>
            <a:pPr marL="457200" marR="0" lvl="1" indent="0" algn="l" defTabSz="914400" rtl="0" eaLnBrk="1" fontAlgn="base" latinLnBrk="0" hangingPunct="1">
              <a:lnSpc>
                <a:spcPct val="85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218F26"/>
              </a:solidFill>
              <a:effectLst/>
              <a:uLnTx/>
              <a:uFillTx/>
              <a:latin typeface="Arial" pitchFamily="34" charset="0"/>
              <a:ea typeface="ＭＳ Ｐゴシック" pitchFamily="34" charset="-128"/>
              <a:cs typeface="ＭＳ Ｐゴシック" charset="0"/>
            </a:endParaRPr>
          </a:p>
          <a:p>
            <a:pPr marL="457200" marR="0" lvl="1" indent="0" algn="l" defTabSz="914400" rtl="0" eaLnBrk="1" fontAlgn="base" latinLnBrk="0" hangingPunct="1">
              <a:lnSpc>
                <a:spcPct val="85000"/>
              </a:lnSpc>
              <a:spcBef>
                <a:spcPct val="0"/>
              </a:spcBef>
              <a:spcAft>
                <a:spcPct val="0"/>
              </a:spcAft>
              <a:buClrTx/>
              <a:buSzTx/>
              <a:buFontTx/>
              <a:buChar char="•"/>
              <a:tabLst/>
              <a:defRPr/>
            </a:pPr>
            <a:r>
              <a:rPr kumimoji="0" lang="en-US" sz="2400" b="1" i="0" u="none" strike="noStrike" kern="1200" cap="none" spc="0" normalizeH="0" baseline="0" noProof="0" dirty="0">
                <a:ln>
                  <a:noFill/>
                </a:ln>
                <a:solidFill>
                  <a:srgbClr val="218F26"/>
                </a:solidFill>
                <a:effectLst/>
                <a:uLnTx/>
                <a:uFillTx/>
                <a:latin typeface="Arial"/>
                <a:ea typeface="ＭＳ Ｐゴシック"/>
                <a:cs typeface="ＭＳ Ｐゴシック" charset="0"/>
              </a:rPr>
              <a:t> Occoquan Regatta duties</a:t>
            </a:r>
          </a:p>
          <a:p>
            <a:pPr marL="914400" marR="0" lvl="2" indent="0" algn="l" defTabSz="914400" rtl="0" eaLnBrk="1" fontAlgn="base" latinLnBrk="0" hangingPunct="1">
              <a:lnSpc>
                <a:spcPct val="85000"/>
              </a:lnSpc>
              <a:spcBef>
                <a:spcPct val="0"/>
              </a:spcBef>
              <a:spcAft>
                <a:spcPct val="0"/>
              </a:spcAft>
              <a:buClrTx/>
              <a:buSzTx/>
              <a:buFontTx/>
              <a:buChar char="•"/>
              <a:tabLst/>
              <a:defRPr/>
            </a:pPr>
            <a:endParaRPr kumimoji="0" lang="en-US" sz="2400" b="1" i="0" u="none" strike="noStrike" kern="1200" cap="none" spc="0" normalizeH="0" baseline="0" noProof="0" dirty="0">
              <a:ln>
                <a:noFill/>
              </a:ln>
              <a:solidFill>
                <a:srgbClr val="218F26"/>
              </a:solidFill>
              <a:effectLst/>
              <a:uLnTx/>
              <a:uFillTx/>
              <a:latin typeface="Arial"/>
              <a:ea typeface="ＭＳ Ｐゴシック"/>
              <a:cs typeface="ＭＳ Ｐゴシック" charset="0"/>
            </a:endParaRPr>
          </a:p>
          <a:p>
            <a:pPr marL="914400" marR="0" lvl="2" indent="0" algn="l" defTabSz="914400" rtl="0" eaLnBrk="1" fontAlgn="base" latinLnBrk="0" hangingPunct="1">
              <a:lnSpc>
                <a:spcPct val="85000"/>
              </a:lnSpc>
              <a:spcBef>
                <a:spcPct val="0"/>
              </a:spcBef>
              <a:spcAft>
                <a:spcPct val="0"/>
              </a:spcAft>
              <a:buClrTx/>
              <a:buSzTx/>
              <a:buFontTx/>
              <a:buChar char="•"/>
              <a:tabLst/>
              <a:defRPr/>
            </a:pPr>
            <a:r>
              <a:rPr kumimoji="0" lang="en-US" sz="2000" b="1" i="0" u="none" strike="noStrike" kern="1200" cap="none" spc="0" normalizeH="0" baseline="0" noProof="0" dirty="0">
                <a:ln>
                  <a:noFill/>
                </a:ln>
                <a:solidFill>
                  <a:srgbClr val="218F26"/>
                </a:solidFill>
                <a:effectLst/>
                <a:uLnTx/>
                <a:uFillTx/>
                <a:latin typeface="Arial"/>
                <a:ea typeface="ＭＳ Ｐゴシック"/>
                <a:cs typeface="ＭＳ Ｐゴシック" charset="0"/>
              </a:rPr>
              <a:t>   Boat drivers, concessions, parking</a:t>
            </a:r>
            <a:r>
              <a:rPr lang="en-US" sz="2000" b="1" kern="1200" dirty="0">
                <a:solidFill>
                  <a:srgbClr val="218F26"/>
                </a:solidFill>
                <a:ea typeface="ＭＳ Ｐゴシック"/>
                <a:cs typeface="ＭＳ Ｐゴシック" charset="0"/>
              </a:rPr>
              <a:t> </a:t>
            </a:r>
            <a:r>
              <a:rPr kumimoji="0" lang="en-US" sz="2000" b="1" i="0" u="none" strike="noStrike" kern="1200" cap="none" spc="0" normalizeH="0" baseline="0" noProof="0" dirty="0">
                <a:ln>
                  <a:noFill/>
                </a:ln>
                <a:solidFill>
                  <a:srgbClr val="218F26"/>
                </a:solidFill>
                <a:effectLst/>
                <a:uLnTx/>
                <a:uFillTx/>
                <a:latin typeface="Arial"/>
                <a:ea typeface="ＭＳ Ｐゴシック"/>
                <a:cs typeface="ＭＳ Ｐゴシック" charset="0"/>
              </a:rPr>
              <a:t>(sign-up genius used)</a:t>
            </a:r>
          </a:p>
          <a:p>
            <a:pPr marL="914400" marR="0" lvl="2" indent="0" algn="l" defTabSz="914400" rtl="0" eaLnBrk="1" fontAlgn="base" latinLnBrk="0" hangingPunct="1">
              <a:lnSpc>
                <a:spcPct val="85000"/>
              </a:lnSpc>
              <a:spcBef>
                <a:spcPct val="0"/>
              </a:spcBef>
              <a:spcAft>
                <a:spcPct val="0"/>
              </a:spcAft>
              <a:buClrTx/>
              <a:buSzTx/>
              <a:buFontTx/>
              <a:buChar char="•"/>
              <a:tabLst/>
              <a:defRPr/>
            </a:pPr>
            <a:endParaRPr kumimoji="0" lang="en-US" sz="2000" b="1" i="0" u="none" strike="noStrike" kern="1200" cap="none" spc="0" normalizeH="0" baseline="0" noProof="0" dirty="0">
              <a:ln>
                <a:noFill/>
              </a:ln>
              <a:solidFill>
                <a:srgbClr val="218F26"/>
              </a:solidFill>
              <a:effectLst/>
              <a:uLnTx/>
              <a:uFillTx/>
              <a:latin typeface="Arial"/>
              <a:ea typeface="ＭＳ Ｐゴシック"/>
              <a:cs typeface="ＭＳ Ｐゴシック" charset="0"/>
            </a:endParaRPr>
          </a:p>
          <a:p>
            <a:pPr marL="914400" marR="0" lvl="2" indent="0" algn="l" defTabSz="914400" rtl="0" eaLnBrk="1" fontAlgn="base" latinLnBrk="0" hangingPunct="1">
              <a:lnSpc>
                <a:spcPct val="85000"/>
              </a:lnSpc>
              <a:spcBef>
                <a:spcPct val="0"/>
              </a:spcBef>
              <a:spcAft>
                <a:spcPct val="0"/>
              </a:spcAft>
              <a:buClrTx/>
              <a:buSzTx/>
              <a:buFontTx/>
              <a:buChar char="•"/>
              <a:tabLst/>
              <a:defRPr/>
            </a:pPr>
            <a:r>
              <a:rPr kumimoji="0" lang="en-US" sz="2000" b="1" i="0" u="none" strike="noStrike" kern="1200" cap="none" spc="0" normalizeH="0" baseline="0" noProof="0" dirty="0">
                <a:ln>
                  <a:noFill/>
                </a:ln>
                <a:solidFill>
                  <a:srgbClr val="218F26"/>
                </a:solidFill>
                <a:effectLst/>
                <a:uLnTx/>
                <a:uFillTx/>
                <a:latin typeface="Arial"/>
                <a:ea typeface="ＭＳ Ｐゴシック"/>
                <a:cs typeface="ＭＳ Ｐゴシック" charset="0"/>
              </a:rPr>
              <a:t>   Boat driver training: TBD</a:t>
            </a:r>
          </a:p>
          <a:p>
            <a:pPr marL="914400" marR="0" lvl="2" indent="0" algn="l" defTabSz="914400" rtl="0" eaLnBrk="1" fontAlgn="base" latinLnBrk="0" hangingPunct="1">
              <a:lnSpc>
                <a:spcPct val="85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218F26"/>
              </a:solidFill>
              <a:effectLst/>
              <a:uLnTx/>
              <a:uFillTx/>
              <a:latin typeface="Arial"/>
              <a:ea typeface="ＭＳ Ｐゴシック"/>
              <a:cs typeface="ＭＳ Ｐゴシック" charset="0"/>
            </a:endParaRPr>
          </a:p>
          <a:p>
            <a:pPr marL="914400" marR="0" lvl="2" indent="0" algn="l" defTabSz="914400" rtl="0" eaLnBrk="1" fontAlgn="base" latinLnBrk="0" hangingPunct="1">
              <a:lnSpc>
                <a:spcPct val="85000"/>
              </a:lnSpc>
              <a:spcBef>
                <a:spcPct val="0"/>
              </a:spcBef>
              <a:spcAft>
                <a:spcPct val="0"/>
              </a:spcAft>
              <a:buClrTx/>
              <a:buSzTx/>
              <a:buFontTx/>
              <a:buChar char="•"/>
              <a:tabLst/>
              <a:defRPr/>
            </a:pPr>
            <a:r>
              <a:rPr kumimoji="0" lang="en-US" sz="2000" b="1" i="0" u="none" strike="noStrike" kern="1200" cap="none" spc="0" normalizeH="0" baseline="0" noProof="0" dirty="0">
                <a:ln>
                  <a:noFill/>
                </a:ln>
                <a:solidFill>
                  <a:srgbClr val="218F26"/>
                </a:solidFill>
                <a:effectLst/>
                <a:uLnTx/>
                <a:uFillTx/>
                <a:latin typeface="Arial"/>
                <a:ea typeface="ＭＳ Ｐゴシック"/>
                <a:cs typeface="ＭＳ Ｐゴシック" charset="0"/>
              </a:rPr>
              <a:t>   Point set-up (tents, food, water)</a:t>
            </a:r>
          </a:p>
          <a:p>
            <a:pPr marL="457200" marR="0" lvl="1" indent="0" algn="l" defTabSz="914400" rtl="0" eaLnBrk="1" fontAlgn="base" latinLnBrk="0" hangingPunct="1">
              <a:lnSpc>
                <a:spcPct val="85000"/>
              </a:lnSpc>
              <a:spcBef>
                <a:spcPct val="0"/>
              </a:spcBef>
              <a:spcAft>
                <a:spcPct val="0"/>
              </a:spcAft>
              <a:buClrTx/>
              <a:buSzTx/>
              <a:buFontTx/>
              <a:buChar char="•"/>
              <a:tabLst/>
              <a:defRPr/>
            </a:pPr>
            <a:endParaRPr kumimoji="0" lang="en-US" sz="2400" b="1" i="0" u="none" strike="noStrike" kern="1200" cap="none" spc="0" normalizeH="0" baseline="0" noProof="0" dirty="0">
              <a:ln>
                <a:noFill/>
              </a:ln>
              <a:solidFill>
                <a:srgbClr val="218F26"/>
              </a:solidFill>
              <a:effectLst/>
              <a:uLnTx/>
              <a:uFillTx/>
              <a:latin typeface="Arial"/>
              <a:ea typeface="ＭＳ Ｐゴシック"/>
              <a:cs typeface="ＭＳ Ｐゴシック" charset="0"/>
            </a:endParaRPr>
          </a:p>
          <a:p>
            <a:pPr marL="800100" marR="0" lvl="1" indent="-342900" algn="l" defTabSz="914400" rtl="0" eaLnBrk="1" fontAlgn="base" latinLnBrk="0" hangingPunct="1">
              <a:lnSpc>
                <a:spcPct val="85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218F26"/>
                </a:solidFill>
                <a:effectLst/>
                <a:uLnTx/>
                <a:uFillTx/>
                <a:latin typeface="Arial"/>
                <a:ea typeface="ＭＳ Ｐゴシック"/>
                <a:cs typeface="ＭＳ Ｐゴシック" charset="0"/>
              </a:rPr>
              <a:t> Away Regattas </a:t>
            </a:r>
          </a:p>
          <a:p>
            <a:pPr marL="914400" marR="0" lvl="2" indent="0" algn="l" defTabSz="914400" rtl="0" eaLnBrk="1" fontAlgn="base" latinLnBrk="0" hangingPunct="1">
              <a:lnSpc>
                <a:spcPct val="85000"/>
              </a:lnSpc>
              <a:spcBef>
                <a:spcPct val="0"/>
              </a:spcBef>
              <a:spcAft>
                <a:spcPct val="0"/>
              </a:spcAft>
              <a:buClrTx/>
              <a:buSzTx/>
              <a:buFontTx/>
              <a:buChar char="•"/>
              <a:tabLst/>
              <a:defRPr/>
            </a:pPr>
            <a:r>
              <a:rPr kumimoji="0" lang="en-US" sz="2000" b="1" i="0" u="none" strike="noStrike" kern="1200" cap="none" spc="0" normalizeH="0" baseline="0" noProof="0" dirty="0">
                <a:ln>
                  <a:noFill/>
                </a:ln>
                <a:solidFill>
                  <a:srgbClr val="218F26"/>
                </a:solidFill>
                <a:effectLst/>
                <a:uLnTx/>
                <a:uFillTx/>
                <a:latin typeface="Arial"/>
                <a:ea typeface="ＭＳ Ｐゴシック"/>
                <a:cs typeface="ＭＳ Ｐゴシック" charset="0"/>
              </a:rPr>
              <a:t>Kitchen staff, cooks, shoppers, set-up, recovery,</a:t>
            </a:r>
          </a:p>
          <a:p>
            <a:pPr marL="914400" marR="0" lvl="2" indent="0" algn="l" defTabSz="914400" rtl="0" eaLnBrk="1" fontAlgn="base" latinLnBrk="0" hangingPunct="1">
              <a:lnSpc>
                <a:spcPct val="85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218F26"/>
                </a:solidFill>
                <a:effectLst/>
                <a:uLnTx/>
                <a:uFillTx/>
                <a:latin typeface="Arial"/>
                <a:ea typeface="ＭＳ Ｐゴシック"/>
                <a:cs typeface="ＭＳ Ｐゴシック" charset="0"/>
              </a:rPr>
              <a:t>    room chaperones</a:t>
            </a:r>
          </a:p>
          <a:p>
            <a:pPr marL="914400" marR="0" lvl="2" indent="0" algn="l" defTabSz="914400" rtl="0" eaLnBrk="1" fontAlgn="base" latinLnBrk="0" hangingPunct="1">
              <a:lnSpc>
                <a:spcPct val="85000"/>
              </a:lnSpc>
              <a:spcBef>
                <a:spcPct val="0"/>
              </a:spcBef>
              <a:spcAft>
                <a:spcPct val="0"/>
              </a:spcAft>
              <a:buClrTx/>
              <a:buSzTx/>
              <a:buFontTx/>
              <a:buNone/>
              <a:tabLst/>
              <a:defRPr/>
            </a:pPr>
            <a:endParaRPr lang="en-US" sz="2000" b="1" kern="1200" dirty="0">
              <a:solidFill>
                <a:srgbClr val="218F26"/>
              </a:solidFill>
              <a:ea typeface="ＭＳ Ｐゴシック"/>
              <a:cs typeface="ＭＳ Ｐゴシック" charset="0"/>
            </a:endParaRPr>
          </a:p>
          <a:p>
            <a:pPr marL="804863" indent="-342900" fontAlgn="base">
              <a:lnSpc>
                <a:spcPct val="85000"/>
              </a:lnSpc>
              <a:spcBef>
                <a:spcPct val="0"/>
              </a:spcBef>
              <a:spcAft>
                <a:spcPct val="0"/>
              </a:spcAft>
              <a:buClrTx/>
              <a:buFont typeface="Arial" panose="020B0604020202020204" pitchFamily="34" charset="0"/>
              <a:buChar char="•"/>
              <a:defRPr/>
            </a:pPr>
            <a:r>
              <a:rPr kumimoji="0" lang="en-US" sz="2400" b="1" i="0" u="none" strike="noStrike" kern="1200" cap="none" spc="0" normalizeH="0" baseline="0" noProof="0" dirty="0">
                <a:ln>
                  <a:noFill/>
                </a:ln>
                <a:solidFill>
                  <a:srgbClr val="218F26"/>
                </a:solidFill>
                <a:effectLst/>
                <a:uLnTx/>
                <a:uFillTx/>
                <a:latin typeface="Arial" pitchFamily="34" charset="0"/>
                <a:ea typeface="ＭＳ Ｐゴシック" pitchFamily="34" charset="-128"/>
                <a:cs typeface="ＭＳ Ｐゴシック" charset="0"/>
              </a:rPr>
              <a:t> Fundraising support (Tag Day drivers/Support to local races) </a:t>
            </a:r>
          </a:p>
          <a:p>
            <a:pPr marL="914400" lvl="1" fontAlgn="base">
              <a:lnSpc>
                <a:spcPct val="85000"/>
              </a:lnSpc>
              <a:spcBef>
                <a:spcPct val="0"/>
              </a:spcBef>
              <a:spcAft>
                <a:spcPct val="0"/>
              </a:spcAft>
              <a:buClrTx/>
              <a:defRPr/>
            </a:pPr>
            <a:endParaRPr kumimoji="0" lang="en-US" sz="2400" b="1" i="0" u="none" strike="noStrike" kern="1200" cap="none" spc="0" normalizeH="0" baseline="0" noProof="0" dirty="0">
              <a:ln>
                <a:noFill/>
              </a:ln>
              <a:solidFill>
                <a:srgbClr val="218F26"/>
              </a:solidFill>
              <a:effectLst/>
              <a:uLnTx/>
              <a:uFillTx/>
              <a:latin typeface="Arial"/>
              <a:ea typeface="ＭＳ Ｐゴシック"/>
              <a:cs typeface="ＭＳ Ｐゴシック" charset="0"/>
            </a:endParaRPr>
          </a:p>
        </p:txBody>
      </p:sp>
    </p:spTree>
    <p:extLst>
      <p:ext uri="{BB962C8B-B14F-4D97-AF65-F5344CB8AC3E}">
        <p14:creationId xmlns:p14="http://schemas.microsoft.com/office/powerpoint/2010/main" val="4081927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dirty="0">
                <a:solidFill>
                  <a:srgbClr val="006600"/>
                </a:solidFill>
              </a:rPr>
              <a:t>FUNDRAISING</a:t>
            </a:r>
            <a:endParaRPr dirty="0"/>
          </a:p>
        </p:txBody>
      </p:sp>
      <p:sp>
        <p:nvSpPr>
          <p:cNvPr id="178" name="Google Shape;178;p9"/>
          <p:cNvSpPr txBox="1">
            <a:spLocks noGrp="1"/>
          </p:cNvSpPr>
          <p:nvPr>
            <p:ph type="body" idx="1"/>
          </p:nvPr>
        </p:nvSpPr>
        <p:spPr>
          <a:xfrm>
            <a:off x="457200" y="1219200"/>
            <a:ext cx="8229600" cy="5266500"/>
          </a:xfrm>
          <a:prstGeom prst="rect">
            <a:avLst/>
          </a:prstGeom>
          <a:noFill/>
          <a:ln>
            <a:noFill/>
          </a:ln>
        </p:spPr>
        <p:txBody>
          <a:bodyPr spcFirstLastPara="1" wrap="square" lIns="91425" tIns="45700" rIns="91425" bIns="45700" anchor="t" anchorCtr="0">
            <a:noAutofit/>
          </a:bodyPr>
          <a:lstStyle/>
          <a:p>
            <a:pPr marL="342900">
              <a:spcBef>
                <a:spcPts val="0"/>
              </a:spcBef>
              <a:buClr>
                <a:srgbClr val="008000"/>
              </a:buClr>
              <a:buSzPts val="2400"/>
              <a:buNone/>
            </a:pPr>
            <a:r>
              <a:rPr lang="en-US" sz="2400" dirty="0">
                <a:solidFill>
                  <a:srgbClr val="008000"/>
                </a:solidFill>
              </a:rPr>
              <a:t>Spring Tag Day (Mandatory for all rowers)</a:t>
            </a:r>
            <a:r>
              <a:rPr lang="en-US" sz="2100" dirty="0">
                <a:solidFill>
                  <a:srgbClr val="008000"/>
                </a:solidFill>
              </a:rPr>
              <a:t> </a:t>
            </a:r>
            <a:r>
              <a:rPr lang="en-US" sz="2400" dirty="0">
                <a:solidFill>
                  <a:srgbClr val="008000"/>
                </a:solidFill>
              </a:rPr>
              <a:t>–          Saturday, March 5 @ 9am-12pm and 12pm-3pm</a:t>
            </a:r>
          </a:p>
          <a:p>
            <a:pPr marL="342900">
              <a:spcBef>
                <a:spcPts val="0"/>
              </a:spcBef>
              <a:buClr>
                <a:srgbClr val="008000"/>
              </a:buClr>
              <a:buSzPts val="2400"/>
              <a:buNone/>
            </a:pPr>
            <a:endParaRPr lang="en-US" sz="2400" dirty="0">
              <a:solidFill>
                <a:srgbClr val="008000"/>
              </a:solidFill>
            </a:endParaRPr>
          </a:p>
          <a:p>
            <a:pPr marL="342900" lvl="0" indent="-342900" algn="l" rtl="0">
              <a:spcBef>
                <a:spcPts val="0"/>
              </a:spcBef>
              <a:spcAft>
                <a:spcPts val="0"/>
              </a:spcAft>
              <a:buClr>
                <a:srgbClr val="008000"/>
              </a:buClr>
              <a:buSzPts val="2400"/>
              <a:buFont typeface="Arial"/>
              <a:buNone/>
            </a:pPr>
            <a:r>
              <a:rPr lang="en-US" sz="2400" dirty="0">
                <a:solidFill>
                  <a:srgbClr val="008000"/>
                </a:solidFill>
              </a:rPr>
              <a:t>Chipotle – Thursday, March 9</a:t>
            </a:r>
          </a:p>
          <a:p>
            <a:pPr marL="342900" lvl="0" indent="-342900" algn="l" rtl="0">
              <a:spcBef>
                <a:spcPts val="0"/>
              </a:spcBef>
              <a:spcAft>
                <a:spcPts val="0"/>
              </a:spcAft>
              <a:buClr>
                <a:srgbClr val="008000"/>
              </a:buClr>
              <a:buSzPts val="2400"/>
              <a:buFont typeface="Arial"/>
              <a:buNone/>
            </a:pPr>
            <a:endParaRPr lang="en-US" sz="2400" dirty="0">
              <a:solidFill>
                <a:srgbClr val="008000"/>
              </a:solidFill>
            </a:endParaRPr>
          </a:p>
          <a:p>
            <a:pPr marL="342900" lvl="0" indent="-342900" algn="l" rtl="0">
              <a:spcBef>
                <a:spcPts val="0"/>
              </a:spcBef>
              <a:spcAft>
                <a:spcPts val="0"/>
              </a:spcAft>
              <a:buClr>
                <a:srgbClr val="008000"/>
              </a:buClr>
              <a:buSzPts val="2400"/>
              <a:buFont typeface="Arial"/>
              <a:buNone/>
            </a:pPr>
            <a:r>
              <a:rPr lang="en-US" sz="2400" dirty="0">
                <a:solidFill>
                  <a:srgbClr val="008000"/>
                </a:solidFill>
              </a:rPr>
              <a:t>Amazon Smile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txBox="1">
            <a:spLocks noGrp="1"/>
          </p:cNvSpPr>
          <p:nvPr>
            <p:ph type="title"/>
          </p:nvPr>
        </p:nvSpPr>
        <p:spPr>
          <a:xfrm>
            <a:off x="457200" y="152400"/>
            <a:ext cx="8229600" cy="1219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dirty="0">
                <a:solidFill>
                  <a:srgbClr val="006600"/>
                </a:solidFill>
              </a:rPr>
              <a:t> Crew Costs </a:t>
            </a:r>
            <a:endParaRPr dirty="0"/>
          </a:p>
        </p:txBody>
      </p:sp>
      <p:sp>
        <p:nvSpPr>
          <p:cNvPr id="131" name="Google Shape;131;p5"/>
          <p:cNvSpPr txBox="1"/>
          <p:nvPr/>
        </p:nvSpPr>
        <p:spPr>
          <a:xfrm>
            <a:off x="419100" y="1295400"/>
            <a:ext cx="8305800" cy="47858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800" b="1" i="0" u="none" strike="noStrike" cap="none" dirty="0">
              <a:solidFill>
                <a:srgbClr val="006600"/>
              </a:solidFill>
              <a:latin typeface="Arial"/>
              <a:ea typeface="Arial"/>
              <a:cs typeface="Arial"/>
              <a:sym typeface="Arial"/>
            </a:endParaRPr>
          </a:p>
          <a:p>
            <a:pPr marL="0" marR="0" lvl="0" indent="0" algn="l" rtl="0">
              <a:spcBef>
                <a:spcPts val="0"/>
              </a:spcBef>
              <a:spcAft>
                <a:spcPts val="0"/>
              </a:spcAft>
              <a:buNone/>
            </a:pPr>
            <a:r>
              <a:rPr lang="en-US" sz="2400" b="1" i="0" u="none" strike="noStrike" cap="none" dirty="0">
                <a:solidFill>
                  <a:srgbClr val="006600"/>
                </a:solidFill>
                <a:latin typeface="Arial"/>
                <a:ea typeface="Arial"/>
                <a:cs typeface="Arial"/>
                <a:sym typeface="Arial"/>
              </a:rPr>
              <a:t>Spring Season Rates </a:t>
            </a:r>
            <a:endParaRPr dirty="0"/>
          </a:p>
          <a:p>
            <a:pPr marL="0" marR="0" lvl="0" indent="0" algn="l" rtl="0">
              <a:spcBef>
                <a:spcPts val="0"/>
              </a:spcBef>
              <a:spcAft>
                <a:spcPts val="0"/>
              </a:spcAft>
              <a:buNone/>
            </a:pPr>
            <a:r>
              <a:rPr lang="en-US" sz="2400" b="0" i="0" u="none" strike="noStrike" cap="none" dirty="0">
                <a:solidFill>
                  <a:srgbClr val="006600"/>
                </a:solidFill>
                <a:latin typeface="Arial"/>
                <a:ea typeface="Arial"/>
                <a:cs typeface="Arial"/>
                <a:sym typeface="Arial"/>
              </a:rPr>
              <a:t>	</a:t>
            </a:r>
            <a:r>
              <a:rPr lang="en-US" sz="2000" b="0" i="0" u="none" strike="noStrike" cap="none" dirty="0">
                <a:solidFill>
                  <a:srgbClr val="006600"/>
                </a:solidFill>
                <a:latin typeface="Arial"/>
                <a:ea typeface="Arial"/>
                <a:cs typeface="Arial"/>
                <a:sym typeface="Arial"/>
              </a:rPr>
              <a:t>New “Novice” Rowers:  $550 </a:t>
            </a:r>
            <a:endParaRPr dirty="0"/>
          </a:p>
          <a:p>
            <a:pPr marL="0" marR="0" lvl="0" indent="0" algn="l" rtl="0">
              <a:spcBef>
                <a:spcPts val="0"/>
              </a:spcBef>
              <a:spcAft>
                <a:spcPts val="0"/>
              </a:spcAft>
              <a:buNone/>
            </a:pPr>
            <a:r>
              <a:rPr lang="en-US" sz="2000" b="0" i="0" u="none" strike="noStrike" cap="none" dirty="0">
                <a:solidFill>
                  <a:srgbClr val="006600"/>
                </a:solidFill>
                <a:latin typeface="Arial"/>
                <a:ea typeface="Arial"/>
                <a:cs typeface="Arial"/>
                <a:sym typeface="Arial"/>
              </a:rPr>
              <a:t>	Experienced Rowers:    $600</a:t>
            </a:r>
            <a:endParaRPr dirty="0"/>
          </a:p>
          <a:p>
            <a:pPr marL="0" marR="0" lvl="0" indent="0" algn="l" rtl="0">
              <a:spcBef>
                <a:spcPts val="0"/>
              </a:spcBef>
              <a:spcAft>
                <a:spcPts val="0"/>
              </a:spcAft>
              <a:buNone/>
            </a:pPr>
            <a:r>
              <a:rPr lang="en-US" sz="2000" b="0" i="0" u="none" strike="noStrike" cap="none" dirty="0">
                <a:solidFill>
                  <a:srgbClr val="006600"/>
                </a:solidFill>
                <a:latin typeface="Arial"/>
                <a:ea typeface="Arial"/>
                <a:cs typeface="Arial"/>
                <a:sym typeface="Arial"/>
              </a:rPr>
              <a:t>	US Rowing Basic Membership: $9.75 (Access Code: YXAAX)</a:t>
            </a:r>
            <a:endParaRPr dirty="0"/>
          </a:p>
          <a:p>
            <a:pPr marL="0" marR="0" lvl="0" indent="0" algn="l" rtl="0">
              <a:spcBef>
                <a:spcPts val="0"/>
              </a:spcBef>
              <a:spcAft>
                <a:spcPts val="0"/>
              </a:spcAft>
              <a:buNone/>
            </a:pPr>
            <a:r>
              <a:rPr lang="en-US" sz="2000" b="0" i="0" u="none" strike="noStrike" cap="none" dirty="0">
                <a:solidFill>
                  <a:srgbClr val="006600"/>
                </a:solidFill>
                <a:latin typeface="Arial"/>
                <a:ea typeface="Arial"/>
                <a:cs typeface="Arial"/>
                <a:sym typeface="Arial"/>
              </a:rPr>
              <a:t>	Uniforms (this year): rowing tank $18</a:t>
            </a:r>
          </a:p>
          <a:p>
            <a:pPr marL="0" marR="0" lvl="0" indent="0" algn="l" rtl="0">
              <a:spcBef>
                <a:spcPts val="0"/>
              </a:spcBef>
              <a:spcAft>
                <a:spcPts val="0"/>
              </a:spcAft>
              <a:buNone/>
            </a:pPr>
            <a:r>
              <a:rPr lang="en-US" sz="2000" dirty="0">
                <a:solidFill>
                  <a:srgbClr val="006600"/>
                </a:solidFill>
              </a:rPr>
              <a:t>	Uniforms (usually </a:t>
            </a:r>
            <a:r>
              <a:rPr lang="en-US" sz="2000" dirty="0" err="1">
                <a:solidFill>
                  <a:srgbClr val="006600"/>
                </a:solidFill>
              </a:rPr>
              <a:t>uni’s</a:t>
            </a:r>
            <a:r>
              <a:rPr lang="en-US" sz="2000" dirty="0">
                <a:solidFill>
                  <a:srgbClr val="006600"/>
                </a:solidFill>
              </a:rPr>
              <a:t>): $80</a:t>
            </a:r>
            <a:endParaRPr dirty="0"/>
          </a:p>
          <a:p>
            <a:pPr marL="0" marR="0" lvl="0" indent="0" algn="l" rtl="0">
              <a:spcBef>
                <a:spcPts val="0"/>
              </a:spcBef>
              <a:spcAft>
                <a:spcPts val="0"/>
              </a:spcAft>
              <a:buNone/>
            </a:pPr>
            <a:r>
              <a:rPr lang="en-US" sz="2000" b="0" i="0" u="none" strike="noStrike" cap="none" dirty="0">
                <a:solidFill>
                  <a:srgbClr val="006600"/>
                </a:solidFill>
                <a:latin typeface="Arial"/>
                <a:ea typeface="Arial"/>
                <a:cs typeface="Arial"/>
                <a:sym typeface="Arial"/>
              </a:rPr>
              <a:t>	Spirit Wear: Variable cost depending upon what you order 	</a:t>
            </a:r>
            <a:endParaRPr dirty="0"/>
          </a:p>
          <a:p>
            <a:pPr marL="0" marR="0" lvl="0" indent="0" algn="l" rtl="0">
              <a:spcBef>
                <a:spcPts val="0"/>
              </a:spcBef>
              <a:spcAft>
                <a:spcPts val="0"/>
              </a:spcAft>
              <a:buNone/>
            </a:pPr>
            <a:r>
              <a:rPr lang="en-US" sz="2400" b="1" i="0" u="sng" strike="noStrike" cap="none" dirty="0">
                <a:solidFill>
                  <a:srgbClr val="006600"/>
                </a:solidFill>
                <a:latin typeface="Arial"/>
                <a:ea typeface="Arial"/>
                <a:cs typeface="Arial"/>
                <a:sym typeface="Arial"/>
              </a:rPr>
              <a:t>Away</a:t>
            </a:r>
            <a:r>
              <a:rPr lang="en-US" sz="2400" b="1" i="0" u="none" strike="noStrike" cap="none" dirty="0">
                <a:solidFill>
                  <a:srgbClr val="006600"/>
                </a:solidFill>
                <a:latin typeface="Arial"/>
                <a:ea typeface="Arial"/>
                <a:cs typeface="Arial"/>
                <a:sym typeface="Arial"/>
              </a:rPr>
              <a:t> Regattas </a:t>
            </a:r>
            <a:endParaRPr dirty="0"/>
          </a:p>
          <a:p>
            <a:pPr marL="0" marR="0" lvl="0" indent="0" algn="l" rtl="0">
              <a:spcBef>
                <a:spcPts val="0"/>
              </a:spcBef>
              <a:spcAft>
                <a:spcPts val="0"/>
              </a:spcAft>
              <a:buNone/>
            </a:pPr>
            <a:r>
              <a:rPr lang="en-US" sz="2400" b="1" i="1" u="none" strike="noStrike" cap="none" dirty="0">
                <a:solidFill>
                  <a:srgbClr val="006600"/>
                </a:solidFill>
                <a:latin typeface="Arial"/>
                <a:ea typeface="Arial"/>
                <a:cs typeface="Arial"/>
                <a:sym typeface="Arial"/>
              </a:rPr>
              <a:t>	</a:t>
            </a:r>
            <a:r>
              <a:rPr lang="en-US" sz="2400" dirty="0">
                <a:solidFill>
                  <a:srgbClr val="006600"/>
                </a:solidFill>
              </a:rPr>
              <a:t>Nationals (qualifying boats only)</a:t>
            </a:r>
            <a:endParaRPr dirty="0"/>
          </a:p>
          <a:p>
            <a:pPr marL="0" marR="0" lvl="0" indent="0" algn="l" rtl="0">
              <a:spcBef>
                <a:spcPts val="0"/>
              </a:spcBef>
              <a:spcAft>
                <a:spcPts val="0"/>
              </a:spcAft>
              <a:buNone/>
            </a:pPr>
            <a:endParaRPr sz="900" b="0" i="0" u="none" strike="noStrike" cap="none" dirty="0">
              <a:solidFill>
                <a:srgbClr val="006600"/>
              </a:solidFill>
              <a:latin typeface="Arial"/>
              <a:ea typeface="Arial"/>
              <a:cs typeface="Arial"/>
              <a:sym typeface="Arial"/>
            </a:endParaRPr>
          </a:p>
          <a:p>
            <a:pPr marL="0" marR="0" lvl="0" indent="0" algn="l" rtl="0">
              <a:spcBef>
                <a:spcPts val="0"/>
              </a:spcBef>
              <a:spcAft>
                <a:spcPts val="0"/>
              </a:spcAft>
              <a:buNone/>
            </a:pPr>
            <a:r>
              <a:rPr lang="en-US" sz="2400" b="1" i="0" u="none" strike="noStrike" cap="none" dirty="0">
                <a:solidFill>
                  <a:srgbClr val="006600"/>
                </a:solidFill>
                <a:latin typeface="Arial"/>
                <a:ea typeface="Arial"/>
                <a:cs typeface="Arial"/>
                <a:sym typeface="Arial"/>
              </a:rPr>
              <a:t>Payments </a:t>
            </a:r>
            <a:endParaRPr dirty="0"/>
          </a:p>
          <a:p>
            <a:pPr marL="0" marR="0" lvl="0" indent="0" algn="l" rtl="0">
              <a:spcBef>
                <a:spcPts val="0"/>
              </a:spcBef>
              <a:spcAft>
                <a:spcPts val="0"/>
              </a:spcAft>
              <a:buNone/>
            </a:pPr>
            <a:r>
              <a:rPr lang="en-US" sz="2400" b="0" i="0" u="none" strike="noStrike" cap="none" dirty="0">
                <a:solidFill>
                  <a:srgbClr val="006600"/>
                </a:solidFill>
                <a:latin typeface="Arial"/>
                <a:ea typeface="Arial"/>
                <a:cs typeface="Arial"/>
                <a:sym typeface="Arial"/>
              </a:rPr>
              <a:t>	We partnered with: </a:t>
            </a:r>
            <a:endParaRPr dirty="0"/>
          </a:p>
          <a:p>
            <a:pPr marL="0" marR="0" lvl="0" indent="0" algn="l" rtl="0">
              <a:spcBef>
                <a:spcPts val="0"/>
              </a:spcBef>
              <a:spcAft>
                <a:spcPts val="0"/>
              </a:spcAft>
              <a:buNone/>
            </a:pPr>
            <a:r>
              <a:rPr lang="en-US" sz="2400" b="0" i="0" u="none" strike="noStrike" cap="none" dirty="0">
                <a:solidFill>
                  <a:srgbClr val="006600"/>
                </a:solidFill>
                <a:latin typeface="Arial"/>
                <a:ea typeface="Arial"/>
                <a:cs typeface="Arial"/>
                <a:sym typeface="Arial"/>
              </a:rPr>
              <a:t>	(payment plans are available)	</a:t>
            </a:r>
            <a:endParaRPr dirty="0"/>
          </a:p>
        </p:txBody>
      </p:sp>
      <p:pic>
        <p:nvPicPr>
          <p:cNvPr id="132" name="Google Shape;132;p5" descr="RONIN Corp"/>
          <p:cNvPicPr preferRelativeResize="0"/>
          <p:nvPr/>
        </p:nvPicPr>
        <p:blipFill rotWithShape="1">
          <a:blip r:embed="rId3">
            <a:alphaModFix/>
          </a:blip>
          <a:srcRect/>
          <a:stretch/>
        </p:blipFill>
        <p:spPr>
          <a:xfrm>
            <a:off x="4010025" y="5179124"/>
            <a:ext cx="4714875" cy="514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a:solidFill>
                  <a:srgbClr val="006600"/>
                </a:solidFill>
              </a:rPr>
              <a:t>Uniforms and Spirit Wear</a:t>
            </a:r>
            <a:endParaRPr/>
          </a:p>
        </p:txBody>
      </p:sp>
      <p:sp>
        <p:nvSpPr>
          <p:cNvPr id="172" name="Google Shape;172;p8"/>
          <p:cNvSpPr txBox="1">
            <a:spLocks noGrp="1"/>
          </p:cNvSpPr>
          <p:nvPr>
            <p:ph type="body" idx="1"/>
          </p:nvPr>
        </p:nvSpPr>
        <p:spPr>
          <a:xfrm>
            <a:off x="457200" y="1219200"/>
            <a:ext cx="8229600" cy="5029200"/>
          </a:xfrm>
          <a:prstGeom prst="rect">
            <a:avLst/>
          </a:prstGeom>
          <a:noFill/>
          <a:ln>
            <a:noFill/>
          </a:ln>
        </p:spPr>
        <p:txBody>
          <a:bodyPr spcFirstLastPara="1" wrap="square" lIns="91425" tIns="45700" rIns="91425" bIns="45700" anchor="t" anchorCtr="0">
            <a:noAutofit/>
          </a:bodyPr>
          <a:lstStyle/>
          <a:p>
            <a:pPr marL="0" lvl="1" indent="0" algn="l" rtl="0">
              <a:spcBef>
                <a:spcPts val="0"/>
              </a:spcBef>
              <a:spcAft>
                <a:spcPts val="0"/>
              </a:spcAft>
              <a:buClr>
                <a:srgbClr val="008000"/>
              </a:buClr>
              <a:buSzPts val="2400"/>
              <a:buFont typeface="Arial"/>
              <a:buNone/>
            </a:pPr>
            <a:r>
              <a:rPr lang="en-US" sz="2400" b="1" dirty="0">
                <a:solidFill>
                  <a:srgbClr val="008000"/>
                </a:solidFill>
              </a:rPr>
              <a:t>Uniforms will consist of:</a:t>
            </a:r>
            <a:endParaRPr dirty="0"/>
          </a:p>
          <a:p>
            <a:pPr marL="342900" lvl="1" indent="-342900" algn="l" rtl="0">
              <a:spcBef>
                <a:spcPts val="480"/>
              </a:spcBef>
              <a:spcAft>
                <a:spcPts val="0"/>
              </a:spcAft>
              <a:buClr>
                <a:srgbClr val="008000"/>
              </a:buClr>
              <a:buSzPts val="2400"/>
              <a:buFont typeface="Arial"/>
              <a:buChar char="–"/>
            </a:pPr>
            <a:r>
              <a:rPr lang="en-US" sz="2400" dirty="0">
                <a:solidFill>
                  <a:srgbClr val="008000"/>
                </a:solidFill>
              </a:rPr>
              <a:t>Tops: Tank top – to be ordered after tryouts</a:t>
            </a:r>
            <a:endParaRPr dirty="0"/>
          </a:p>
          <a:p>
            <a:pPr marL="342900" lvl="1" indent="-342900" algn="l" rtl="0">
              <a:spcBef>
                <a:spcPts val="480"/>
              </a:spcBef>
              <a:spcAft>
                <a:spcPts val="0"/>
              </a:spcAft>
              <a:buClr>
                <a:srgbClr val="008000"/>
              </a:buClr>
              <a:buSzPts val="2400"/>
              <a:buFont typeface="Arial"/>
              <a:buChar char="–"/>
            </a:pPr>
            <a:r>
              <a:rPr lang="en-US" sz="2400" dirty="0">
                <a:solidFill>
                  <a:srgbClr val="008000"/>
                </a:solidFill>
              </a:rPr>
              <a:t>Bottoms: Black spandex shorts or rowing </a:t>
            </a:r>
            <a:r>
              <a:rPr lang="en-US" sz="2400" dirty="0" err="1">
                <a:solidFill>
                  <a:srgbClr val="008000"/>
                </a:solidFill>
              </a:rPr>
              <a:t>trou</a:t>
            </a:r>
            <a:r>
              <a:rPr lang="en-US" sz="2400" dirty="0">
                <a:solidFill>
                  <a:srgbClr val="008000"/>
                </a:solidFill>
              </a:rPr>
              <a:t> (purchased separately by each rower)</a:t>
            </a:r>
          </a:p>
          <a:p>
            <a:pPr marL="342900" lvl="1" indent="-342900" algn="l" rtl="0">
              <a:spcBef>
                <a:spcPts val="480"/>
              </a:spcBef>
              <a:spcAft>
                <a:spcPts val="0"/>
              </a:spcAft>
              <a:buClr>
                <a:srgbClr val="008000"/>
              </a:buClr>
              <a:buSzPts val="2400"/>
              <a:buFont typeface="Arial"/>
              <a:buChar char="–"/>
            </a:pPr>
            <a:r>
              <a:rPr lang="en-US" sz="2400" dirty="0">
                <a:solidFill>
                  <a:srgbClr val="008000"/>
                </a:solidFill>
              </a:rPr>
              <a:t>Uni’s</a:t>
            </a:r>
            <a:endParaRPr sz="2400" dirty="0">
              <a:solidFill>
                <a:srgbClr val="008000"/>
              </a:solidFill>
            </a:endParaRPr>
          </a:p>
          <a:p>
            <a:pPr marL="0" lvl="1" indent="0" algn="l" rtl="0">
              <a:spcBef>
                <a:spcPts val="480"/>
              </a:spcBef>
              <a:spcAft>
                <a:spcPts val="0"/>
              </a:spcAft>
              <a:buClr>
                <a:schemeClr val="dk1"/>
              </a:buClr>
              <a:buSzPts val="2400"/>
              <a:buFont typeface="Arial"/>
              <a:buNone/>
            </a:pPr>
            <a:endParaRPr sz="2400" b="1" dirty="0">
              <a:solidFill>
                <a:srgbClr val="008000"/>
              </a:solidFill>
            </a:endParaRPr>
          </a:p>
          <a:p>
            <a:pPr marL="0" lvl="1" indent="0" algn="l" rtl="0">
              <a:spcBef>
                <a:spcPts val="480"/>
              </a:spcBef>
              <a:spcAft>
                <a:spcPts val="0"/>
              </a:spcAft>
              <a:buClr>
                <a:srgbClr val="008000"/>
              </a:buClr>
              <a:buSzPts val="2400"/>
              <a:buFont typeface="Arial"/>
              <a:buNone/>
            </a:pPr>
            <a:r>
              <a:rPr lang="en-US" sz="2400" b="1" dirty="0">
                <a:solidFill>
                  <a:srgbClr val="008000"/>
                </a:solidFill>
              </a:rPr>
              <a:t>Spirit Wear </a:t>
            </a:r>
            <a:r>
              <a:rPr lang="en-US" sz="2400" dirty="0">
                <a:solidFill>
                  <a:srgbClr val="008000"/>
                </a:solidFill>
              </a:rPr>
              <a:t>- an order form will be ready to be distributed after tryouts. Completed order forms and payments will be accepted at specific days of practice.</a:t>
            </a:r>
          </a:p>
          <a:p>
            <a:pPr marL="0" lvl="1" indent="0" algn="l" rtl="0">
              <a:spcBef>
                <a:spcPts val="480"/>
              </a:spcBef>
              <a:spcAft>
                <a:spcPts val="0"/>
              </a:spcAft>
              <a:buClr>
                <a:srgbClr val="008000"/>
              </a:buClr>
              <a:buSzPts val="2400"/>
              <a:buFont typeface="Arial"/>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457200" y="533400"/>
            <a:ext cx="8077200" cy="533400"/>
          </a:xfrm>
        </p:spPr>
        <p:txBody>
          <a:bodyPr/>
          <a:lstStyle/>
          <a:p>
            <a:pPr eaLnBrk="1" hangingPunct="1">
              <a:defRPr/>
            </a:pPr>
            <a:r>
              <a:rPr lang="en-US" sz="4000" dirty="0">
                <a:solidFill>
                  <a:srgbClr val="008000"/>
                </a:solidFill>
                <a:cs typeface="+mj-cs"/>
              </a:rPr>
              <a:t>Typical Practice Day</a:t>
            </a:r>
          </a:p>
        </p:txBody>
      </p:sp>
      <p:sp>
        <p:nvSpPr>
          <p:cNvPr id="224259" name="Text Box 3"/>
          <p:cNvSpPr txBox="1">
            <a:spLocks noChangeArrowheads="1"/>
          </p:cNvSpPr>
          <p:nvPr/>
        </p:nvSpPr>
        <p:spPr bwMode="auto">
          <a:xfrm>
            <a:off x="381000" y="381000"/>
            <a:ext cx="83820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n-US">
              <a:latin typeface="Arial" charset="0"/>
              <a:ea typeface="ＭＳ Ｐゴシック" charset="0"/>
            </a:endParaRPr>
          </a:p>
        </p:txBody>
      </p:sp>
      <p:pic>
        <p:nvPicPr>
          <p:cNvPr id="224260" name="Picture 4" descr="Ross Dillon &gt;  &gt; Spring Practice photo">
            <a:hlinkClick r:id="rId2"/>
          </p:cNvPr>
          <p:cNvPicPr>
            <a:picLocks noGrp="1" noChangeAspect="1" noChangeArrowheads="1"/>
          </p:cNvPicPr>
          <p:nvPr>
            <p:ph type="body" idx="1"/>
          </p:nvPr>
        </p:nvPicPr>
        <p:blipFill>
          <a:blip r:embed="rId3">
            <a:extLst>
              <a:ext uri="{28A0092B-C50C-407E-A947-70E740481C1C}">
                <a14:useLocalDpi xmlns:a14="http://schemas.microsoft.com/office/drawing/2010/main"/>
              </a:ext>
            </a:extLst>
          </a:blip>
          <a:srcRect/>
          <a:stretch>
            <a:fillRect/>
          </a:stretch>
        </p:blipFill>
        <p:spPr>
          <a:xfrm>
            <a:off x="838200" y="4114800"/>
            <a:ext cx="3276600" cy="21669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7"/>
                    </a:srgbClr>
                  </a:outerShdw>
                </a:effectLst>
              </a14:hiddenEffects>
            </a:ext>
          </a:extLst>
        </p:spPr>
      </p:pic>
      <p:pic>
        <p:nvPicPr>
          <p:cNvPr id="27652" name="Picture 5" descr="Ross Dillon &gt;  &gt; Spring Practice photo">
            <a:hlinkClick r:id="rId4"/>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105400" y="4106863"/>
            <a:ext cx="3352800" cy="2217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3" name="Picture 6" descr="Ross Dillon &gt;  &gt; Spring Practice photo">
            <a:hlinkClick r:id="rId6"/>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14400" y="1295400"/>
            <a:ext cx="3200400" cy="211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4" name="Picture 7" descr="Ross Dillon &gt;  &gt; Spring Practice photo">
            <a:hlinkClick r:id="rId8"/>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105400" y="1295400"/>
            <a:ext cx="3200400" cy="211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4264" name="Text Box 8"/>
          <p:cNvSpPr txBox="1">
            <a:spLocks noChangeArrowheads="1"/>
          </p:cNvSpPr>
          <p:nvPr/>
        </p:nvSpPr>
        <p:spPr bwMode="auto">
          <a:xfrm>
            <a:off x="838200" y="3541713"/>
            <a:ext cx="33718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solidFill>
                  <a:srgbClr val="008000"/>
                </a:solidFill>
                <a:latin typeface="Arial" charset="0"/>
                <a:ea typeface="ＭＳ Ｐゴシック" charset="0"/>
              </a:rPr>
              <a:t>Assembling at the boathouse</a:t>
            </a:r>
          </a:p>
        </p:txBody>
      </p:sp>
      <p:sp>
        <p:nvSpPr>
          <p:cNvPr id="224265" name="Text Box 9"/>
          <p:cNvSpPr txBox="1">
            <a:spLocks noChangeArrowheads="1"/>
          </p:cNvSpPr>
          <p:nvPr/>
        </p:nvSpPr>
        <p:spPr bwMode="auto">
          <a:xfrm>
            <a:off x="5181600" y="3505200"/>
            <a:ext cx="3232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solidFill>
                  <a:srgbClr val="008000"/>
                </a:solidFill>
                <a:latin typeface="Arial" charset="0"/>
                <a:ea typeface="ＭＳ Ｐゴシック" charset="0"/>
              </a:rPr>
              <a:t>Taking boats from the racks</a:t>
            </a:r>
          </a:p>
        </p:txBody>
      </p:sp>
      <p:sp>
        <p:nvSpPr>
          <p:cNvPr id="224266" name="Text Box 10"/>
          <p:cNvSpPr txBox="1">
            <a:spLocks noChangeArrowheads="1"/>
          </p:cNvSpPr>
          <p:nvPr/>
        </p:nvSpPr>
        <p:spPr bwMode="auto">
          <a:xfrm>
            <a:off x="1631950" y="6361113"/>
            <a:ext cx="16700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solidFill>
                  <a:srgbClr val="008000"/>
                </a:solidFill>
                <a:latin typeface="Arial" charset="0"/>
                <a:ea typeface="ＭＳ Ｐゴシック" charset="0"/>
              </a:rPr>
              <a:t>Into the water</a:t>
            </a:r>
          </a:p>
        </p:txBody>
      </p:sp>
      <p:sp>
        <p:nvSpPr>
          <p:cNvPr id="224267" name="Text Box 11"/>
          <p:cNvSpPr txBox="1">
            <a:spLocks noChangeArrowheads="1"/>
          </p:cNvSpPr>
          <p:nvPr/>
        </p:nvSpPr>
        <p:spPr bwMode="auto">
          <a:xfrm>
            <a:off x="5791200" y="6338888"/>
            <a:ext cx="2089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solidFill>
                  <a:srgbClr val="008000"/>
                </a:solidFill>
                <a:latin typeface="Arial" charset="0"/>
                <a:ea typeface="ＭＳ Ｐゴシック" charset="0"/>
              </a:rPr>
              <a:t>On the Occoquan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17399" y="643467"/>
            <a:ext cx="8408193" cy="744836"/>
          </a:xfrm>
        </p:spPr>
        <p:txBody>
          <a:bodyPr vert="horz" lIns="91440" tIns="45720" rIns="91440" bIns="45720" rtlCol="0" anchor="ctr">
            <a:normAutofit/>
          </a:bodyPr>
          <a:lstStyle/>
          <a:p>
            <a:pPr eaLnBrk="1" hangingPunct="1">
              <a:lnSpc>
                <a:spcPct val="90000"/>
              </a:lnSpc>
              <a:defRPr/>
            </a:pPr>
            <a:r>
              <a:rPr lang="en-US" sz="2800" kern="1200" dirty="0">
                <a:solidFill>
                  <a:srgbClr val="218F26"/>
                </a:solidFill>
                <a:latin typeface="+mj-lt"/>
                <a:ea typeface="+mj-ea"/>
                <a:cs typeface="+mj-cs"/>
              </a:rPr>
              <a:t>Sections of </a:t>
            </a:r>
            <a:r>
              <a:rPr lang="en-US" sz="2800" kern="1200" dirty="0">
                <a:solidFill>
                  <a:srgbClr val="218F26"/>
                </a:solidFill>
                <a:cs typeface="+mj-cs"/>
              </a:rPr>
              <a:t>t</a:t>
            </a:r>
            <a:r>
              <a:rPr lang="en-US" sz="2800" kern="1200" dirty="0">
                <a:solidFill>
                  <a:srgbClr val="218F26"/>
                </a:solidFill>
                <a:latin typeface="+mj-lt"/>
                <a:ea typeface="+mj-ea"/>
                <a:cs typeface="+mj-cs"/>
              </a:rPr>
              <a:t>he Boat</a:t>
            </a:r>
          </a:p>
        </p:txBody>
      </p:sp>
      <p:pic>
        <p:nvPicPr>
          <p:cNvPr id="1026" name="Picture 2" descr="Related image">
            <a:extLst>
              <a:ext uri="{FF2B5EF4-FFF2-40B4-BE49-F238E27FC236}">
                <a16:creationId xmlns:a16="http://schemas.microsoft.com/office/drawing/2014/main" id="{6EA06C9D-8284-4889-A4B2-32551AB52D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24000"/>
            <a:ext cx="8991600" cy="5257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B3AFC-F406-453B-8E39-934822C00F47}"/>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eaLnBrk="1" hangingPunct="1">
              <a:lnSpc>
                <a:spcPct val="90000"/>
              </a:lnSpc>
            </a:pPr>
            <a:r>
              <a:rPr lang="en-US" sz="2800" kern="1200" dirty="0">
                <a:solidFill>
                  <a:srgbClr val="218F26"/>
                </a:solidFill>
                <a:latin typeface="+mj-lt"/>
                <a:ea typeface="+mj-ea"/>
                <a:cs typeface="+mj-cs"/>
              </a:rPr>
              <a:t>Boat Types</a:t>
            </a:r>
          </a:p>
        </p:txBody>
      </p:sp>
      <p:pic>
        <p:nvPicPr>
          <p:cNvPr id="2050" name="Picture 2" descr="Image result for crew boats">
            <a:extLst>
              <a:ext uri="{FF2B5EF4-FFF2-40B4-BE49-F238E27FC236}">
                <a16:creationId xmlns:a16="http://schemas.microsoft.com/office/drawing/2014/main" id="{CBD5899A-BA5F-47D9-83EB-988DA8A42E7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 y="1531397"/>
            <a:ext cx="8991600" cy="5250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591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349545"/>
          </a:xfrm>
        </p:spPr>
        <p:txBody>
          <a:bodyPr/>
          <a:lstStyle/>
          <a:p>
            <a:r>
              <a:rPr lang="en-US" sz="3200" b="1" dirty="0"/>
              <a:t>REGATTA LOCTION</a:t>
            </a:r>
            <a:br>
              <a:rPr lang="en-US" dirty="0"/>
            </a:br>
            <a:r>
              <a:rPr lang="en-US" sz="2400" dirty="0"/>
              <a:t>Sandy Run Rowing Facility</a:t>
            </a:r>
          </a:p>
        </p:txBody>
      </p:sp>
      <p:pic>
        <p:nvPicPr>
          <p:cNvPr id="6" name="Picture 5" descr="Sandy run map.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52400" y="1349546"/>
            <a:ext cx="8839200" cy="5432254"/>
          </a:xfrm>
          <a:prstGeom prst="rect">
            <a:avLst/>
          </a:prstGeom>
        </p:spPr>
      </p:pic>
      <p:sp>
        <p:nvSpPr>
          <p:cNvPr id="7" name="Down Arrow 6"/>
          <p:cNvSpPr/>
          <p:nvPr/>
        </p:nvSpPr>
        <p:spPr>
          <a:xfrm rot="896890">
            <a:off x="7446483" y="4226647"/>
            <a:ext cx="305289" cy="1114664"/>
          </a:xfrm>
          <a:prstGeom prst="downArrow">
            <a:avLst/>
          </a:prstGeom>
          <a:solidFill>
            <a:srgbClr val="FF505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8" name="TextBox 7"/>
          <p:cNvSpPr txBox="1"/>
          <p:nvPr/>
        </p:nvSpPr>
        <p:spPr>
          <a:xfrm>
            <a:off x="7379404" y="3541740"/>
            <a:ext cx="1248664" cy="400110"/>
          </a:xfrm>
          <a:prstGeom prst="rect">
            <a:avLst/>
          </a:prstGeom>
          <a:noFill/>
        </p:spPr>
        <p:txBody>
          <a:bodyPr wrap="square" rtlCol="0">
            <a:spAutoFit/>
          </a:bodyPr>
          <a:lstStyle/>
          <a:p>
            <a:r>
              <a:rPr lang="en-US" sz="2000" b="1" dirty="0">
                <a:solidFill>
                  <a:srgbClr val="C00000"/>
                </a:solidFill>
              </a:rPr>
              <a:t>The Point</a:t>
            </a:r>
          </a:p>
        </p:txBody>
      </p:sp>
      <p:sp>
        <p:nvSpPr>
          <p:cNvPr id="9" name="Down Arrow 8"/>
          <p:cNvSpPr/>
          <p:nvPr/>
        </p:nvSpPr>
        <p:spPr>
          <a:xfrm rot="20401583">
            <a:off x="1453230" y="3318027"/>
            <a:ext cx="230104" cy="1867427"/>
          </a:xfrm>
          <a:prstGeom prst="downArrow">
            <a:avLst/>
          </a:prstGeom>
          <a:solidFill>
            <a:srgbClr val="FF505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3" name="TextBox 2"/>
          <p:cNvSpPr txBox="1"/>
          <p:nvPr/>
        </p:nvSpPr>
        <p:spPr>
          <a:xfrm>
            <a:off x="628650" y="2803076"/>
            <a:ext cx="1253707" cy="738664"/>
          </a:xfrm>
          <a:prstGeom prst="rect">
            <a:avLst/>
          </a:prstGeom>
          <a:noFill/>
        </p:spPr>
        <p:txBody>
          <a:bodyPr wrap="square" rtlCol="0">
            <a:spAutoFit/>
          </a:bodyPr>
          <a:lstStyle/>
          <a:p>
            <a:r>
              <a:rPr lang="en-US" b="1" dirty="0">
                <a:solidFill>
                  <a:srgbClr val="C00000"/>
                </a:solidFill>
              </a:rPr>
              <a:t>Volunteer check in</a:t>
            </a:r>
          </a:p>
          <a:p>
            <a:endParaRPr lang="en-US" dirty="0"/>
          </a:p>
        </p:txBody>
      </p:sp>
    </p:spTree>
    <p:extLst>
      <p:ext uri="{BB962C8B-B14F-4D97-AF65-F5344CB8AC3E}">
        <p14:creationId xmlns:p14="http://schemas.microsoft.com/office/powerpoint/2010/main" val="1915267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graphicFrame>
        <p:nvGraphicFramePr>
          <p:cNvPr id="183" name="Google Shape;183;p10"/>
          <p:cNvGraphicFramePr/>
          <p:nvPr>
            <p:extLst>
              <p:ext uri="{D42A27DB-BD31-4B8C-83A1-F6EECF244321}">
                <p14:modId xmlns:p14="http://schemas.microsoft.com/office/powerpoint/2010/main" val="420579387"/>
              </p:ext>
            </p:extLst>
          </p:nvPr>
        </p:nvGraphicFramePr>
        <p:xfrm>
          <a:off x="457200" y="762000"/>
          <a:ext cx="8229600" cy="4480595"/>
        </p:xfrm>
        <a:graphic>
          <a:graphicData uri="http://schemas.openxmlformats.org/drawingml/2006/table">
            <a:tbl>
              <a:tblPr firstRow="1" bandRow="1">
                <a:noFill/>
                <a:tableStyleId>{BFB44D41-3183-4DC2-89CF-ACC6A4267001}</a:tableStyleId>
              </a:tblPr>
              <a:tblGrid>
                <a:gridCol w="4931069">
                  <a:extLst>
                    <a:ext uri="{9D8B030D-6E8A-4147-A177-3AD203B41FA5}">
                      <a16:colId xmlns:a16="http://schemas.microsoft.com/office/drawing/2014/main" val="20000"/>
                    </a:ext>
                  </a:extLst>
                </a:gridCol>
                <a:gridCol w="3298531">
                  <a:extLst>
                    <a:ext uri="{9D8B030D-6E8A-4147-A177-3AD203B41FA5}">
                      <a16:colId xmlns:a16="http://schemas.microsoft.com/office/drawing/2014/main" val="20001"/>
                    </a:ext>
                  </a:extLst>
                </a:gridCol>
              </a:tblGrid>
              <a:tr h="731525">
                <a:tc gridSpan="2">
                  <a:txBody>
                    <a:bodyPr/>
                    <a:lstStyle/>
                    <a:p>
                      <a:pPr marL="0" marR="0" lvl="0" indent="0" algn="ctr" rtl="0">
                        <a:spcBef>
                          <a:spcPts val="0"/>
                        </a:spcBef>
                        <a:spcAft>
                          <a:spcPts val="0"/>
                        </a:spcAft>
                        <a:buNone/>
                      </a:pPr>
                      <a:r>
                        <a:rPr lang="en-US" sz="3600">
                          <a:solidFill>
                            <a:srgbClr val="FFFF00"/>
                          </a:solidFill>
                        </a:rPr>
                        <a:t>Woodbridge Crew Coaching Staff</a:t>
                      </a:r>
                      <a:endParaRPr/>
                    </a:p>
                  </a:txBody>
                  <a:tcPr marL="91450" marR="91450" marT="45725" marB="45725" anchor="ctr">
                    <a:solidFill>
                      <a:srgbClr val="006600"/>
                    </a:solidFill>
                  </a:tcPr>
                </a:tc>
                <a:tc hMerge="1">
                  <a:txBody>
                    <a:bodyPr/>
                    <a:lstStyle/>
                    <a:p>
                      <a:endParaRPr lang="en-US"/>
                    </a:p>
                  </a:txBody>
                  <a:tcPr/>
                </a:tc>
                <a:extLst>
                  <a:ext uri="{0D108BD9-81ED-4DB2-BD59-A6C34878D82A}">
                    <a16:rowId xmlns:a16="http://schemas.microsoft.com/office/drawing/2014/main" val="10000"/>
                  </a:ext>
                </a:extLst>
              </a:tr>
              <a:tr h="731525">
                <a:tc>
                  <a:txBody>
                    <a:bodyPr/>
                    <a:lstStyle/>
                    <a:p>
                      <a:pPr marL="0" marR="0" lvl="0" indent="0" algn="l" rtl="0">
                        <a:spcBef>
                          <a:spcPts val="0"/>
                        </a:spcBef>
                        <a:spcAft>
                          <a:spcPts val="0"/>
                        </a:spcAft>
                        <a:buNone/>
                      </a:pPr>
                      <a:r>
                        <a:rPr lang="en-US" sz="2400" dirty="0">
                          <a:solidFill>
                            <a:srgbClr val="FFFF00"/>
                          </a:solidFill>
                        </a:rPr>
                        <a:t>Jason Compy – Coach Compy</a:t>
                      </a:r>
                      <a:endParaRPr dirty="0"/>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2400" dirty="0">
                          <a:solidFill>
                            <a:srgbClr val="FFFF00"/>
                          </a:solidFill>
                        </a:rPr>
                        <a:t>Head Coach and</a:t>
                      </a:r>
                    </a:p>
                    <a:p>
                      <a:pPr marL="0" marR="0" lvl="0" indent="0" algn="l" rtl="0">
                        <a:spcBef>
                          <a:spcPts val="0"/>
                        </a:spcBef>
                        <a:spcAft>
                          <a:spcPts val="0"/>
                        </a:spcAft>
                        <a:buNone/>
                      </a:pPr>
                      <a:r>
                        <a:rPr lang="en-US" sz="2400" dirty="0">
                          <a:solidFill>
                            <a:srgbClr val="FFFF00"/>
                          </a:solidFill>
                        </a:rPr>
                        <a:t>Men’s Varsity</a:t>
                      </a:r>
                      <a:endParaRPr dirty="0"/>
                    </a:p>
                  </a:txBody>
                  <a:tcPr marL="91450" marR="91450" marT="45725" marB="45725" anchor="ctr">
                    <a:solidFill>
                      <a:srgbClr val="006600"/>
                    </a:solidFill>
                  </a:tcPr>
                </a:tc>
                <a:extLst>
                  <a:ext uri="{0D108BD9-81ED-4DB2-BD59-A6C34878D82A}">
                    <a16:rowId xmlns:a16="http://schemas.microsoft.com/office/drawing/2014/main" val="10001"/>
                  </a:ext>
                </a:extLst>
              </a:tr>
              <a:tr h="731525">
                <a:tc>
                  <a:txBody>
                    <a:bodyPr/>
                    <a:lstStyle/>
                    <a:p>
                      <a:pPr marL="0" marR="0" lvl="0" indent="0" algn="l" rtl="0">
                        <a:spcBef>
                          <a:spcPts val="0"/>
                        </a:spcBef>
                        <a:spcAft>
                          <a:spcPts val="0"/>
                        </a:spcAft>
                        <a:buNone/>
                      </a:pPr>
                      <a:r>
                        <a:rPr lang="en-US" sz="2400" dirty="0">
                          <a:solidFill>
                            <a:srgbClr val="FFFF00"/>
                          </a:solidFill>
                        </a:rPr>
                        <a:t>Kris Sorensen – Coach Kris</a:t>
                      </a:r>
                      <a:endParaRPr dirty="0"/>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2400" dirty="0">
                          <a:solidFill>
                            <a:srgbClr val="FFFF00"/>
                          </a:solidFill>
                        </a:rPr>
                        <a:t>Women’s Varsity</a:t>
                      </a:r>
                      <a:endParaRPr dirty="0"/>
                    </a:p>
                  </a:txBody>
                  <a:tcPr marL="91450" marR="91450" marT="45725" marB="45725" anchor="ctr">
                    <a:solidFill>
                      <a:srgbClr val="006600"/>
                    </a:solidFill>
                  </a:tcPr>
                </a:tc>
                <a:extLst>
                  <a:ext uri="{0D108BD9-81ED-4DB2-BD59-A6C34878D82A}">
                    <a16:rowId xmlns:a16="http://schemas.microsoft.com/office/drawing/2014/main" val="3858394778"/>
                  </a:ext>
                </a:extLst>
              </a:tr>
              <a:tr h="731525">
                <a:tc>
                  <a:txBody>
                    <a:bodyPr/>
                    <a:lstStyle/>
                    <a:p>
                      <a:pPr marL="0" marR="0" lvl="0" indent="0" algn="l" rtl="0">
                        <a:spcBef>
                          <a:spcPts val="0"/>
                        </a:spcBef>
                        <a:spcAft>
                          <a:spcPts val="0"/>
                        </a:spcAft>
                        <a:buNone/>
                      </a:pPr>
                      <a:r>
                        <a:rPr lang="en-US" sz="2400" dirty="0">
                          <a:solidFill>
                            <a:srgbClr val="FFFF00"/>
                          </a:solidFill>
                        </a:rPr>
                        <a:t>Matt Belote – Coach Matt</a:t>
                      </a:r>
                      <a:endParaRPr dirty="0"/>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2400" dirty="0">
                          <a:solidFill>
                            <a:srgbClr val="FFFF00"/>
                          </a:solidFill>
                        </a:rPr>
                        <a:t>Assistant Coach</a:t>
                      </a:r>
                      <a:endParaRPr dirty="0"/>
                    </a:p>
                  </a:txBody>
                  <a:tcPr marL="91450" marR="91450" marT="45725" marB="45725" anchor="ctr">
                    <a:solidFill>
                      <a:srgbClr val="006600"/>
                    </a:solidFill>
                  </a:tcPr>
                </a:tc>
                <a:extLst>
                  <a:ext uri="{0D108BD9-81ED-4DB2-BD59-A6C34878D82A}">
                    <a16:rowId xmlns:a16="http://schemas.microsoft.com/office/drawing/2014/main" val="10002"/>
                  </a:ext>
                </a:extLst>
              </a:tr>
              <a:tr h="731525">
                <a:tc>
                  <a:txBody>
                    <a:bodyPr/>
                    <a:lstStyle/>
                    <a:p>
                      <a:pPr marL="0" marR="0" lvl="0" indent="0" algn="l" rtl="0">
                        <a:spcBef>
                          <a:spcPts val="0"/>
                        </a:spcBef>
                        <a:spcAft>
                          <a:spcPts val="0"/>
                        </a:spcAft>
                        <a:buNone/>
                      </a:pPr>
                      <a:r>
                        <a:rPr lang="en-US" sz="2400" dirty="0">
                          <a:solidFill>
                            <a:srgbClr val="FFFF00"/>
                          </a:solidFill>
                        </a:rPr>
                        <a:t>Nick Gomez – Coach Nick</a:t>
                      </a:r>
                      <a:endParaRPr dirty="0"/>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2400" dirty="0">
                          <a:solidFill>
                            <a:srgbClr val="FFFF00"/>
                          </a:solidFill>
                        </a:rPr>
                        <a:t>Assistant Coach</a:t>
                      </a:r>
                      <a:endParaRPr dirty="0"/>
                    </a:p>
                  </a:txBody>
                  <a:tcPr marL="91450" marR="91450" marT="45725" marB="45725" anchor="ctr">
                    <a:solidFill>
                      <a:srgbClr val="006600"/>
                    </a:solidFill>
                  </a:tcPr>
                </a:tc>
                <a:extLst>
                  <a:ext uri="{0D108BD9-81ED-4DB2-BD59-A6C34878D82A}">
                    <a16:rowId xmlns:a16="http://schemas.microsoft.com/office/drawing/2014/main" val="10003"/>
                  </a:ext>
                </a:extLst>
              </a:tr>
              <a:tr h="731525">
                <a:tc>
                  <a:txBody>
                    <a:bodyPr/>
                    <a:lstStyle/>
                    <a:p>
                      <a:pPr marL="0" marR="0" lvl="0" indent="0" algn="l" rtl="0">
                        <a:spcBef>
                          <a:spcPts val="0"/>
                        </a:spcBef>
                        <a:spcAft>
                          <a:spcPts val="0"/>
                        </a:spcAft>
                        <a:buNone/>
                      </a:pPr>
                      <a:r>
                        <a:rPr lang="en-US" sz="2400" dirty="0">
                          <a:solidFill>
                            <a:srgbClr val="FFFF00"/>
                          </a:solidFill>
                        </a:rPr>
                        <a:t>Dani Mazer – Coach Dani</a:t>
                      </a:r>
                      <a:endParaRPr dirty="0"/>
                    </a:p>
                  </a:txBody>
                  <a:tcPr marL="91450" marR="91450" marT="45725" marB="45725" anchor="ctr">
                    <a:solidFill>
                      <a:srgbClr val="006600"/>
                    </a:solidFill>
                  </a:tcPr>
                </a:tc>
                <a:tc>
                  <a:txBody>
                    <a:bodyPr/>
                    <a:lstStyle/>
                    <a:p>
                      <a:pPr marL="0" marR="0" lvl="0" indent="0" algn="l" rtl="0">
                        <a:spcBef>
                          <a:spcPts val="0"/>
                        </a:spcBef>
                        <a:spcAft>
                          <a:spcPts val="0"/>
                        </a:spcAft>
                        <a:buNone/>
                      </a:pPr>
                      <a:r>
                        <a:rPr lang="en-US" sz="2400" dirty="0">
                          <a:solidFill>
                            <a:srgbClr val="FFFF00"/>
                          </a:solidFill>
                        </a:rPr>
                        <a:t>Assistant Coach</a:t>
                      </a:r>
                      <a:endParaRPr dirty="0"/>
                    </a:p>
                  </a:txBody>
                  <a:tcPr marL="91450" marR="91450" marT="45725" marB="45725" anchor="ctr">
                    <a:solidFill>
                      <a:srgbClr val="006600"/>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6435B-0A55-4939-A450-613C63611FDA}"/>
              </a:ext>
            </a:extLst>
          </p:cNvPr>
          <p:cNvSpPr>
            <a:spLocks noGrp="1"/>
          </p:cNvSpPr>
          <p:nvPr>
            <p:ph type="ctrTitle"/>
          </p:nvPr>
        </p:nvSpPr>
        <p:spPr>
          <a:xfrm>
            <a:off x="685800" y="307774"/>
            <a:ext cx="7772400" cy="5789713"/>
          </a:xfrm>
        </p:spPr>
        <p:txBody>
          <a:bodyPr/>
          <a:lstStyle/>
          <a:p>
            <a:endParaRPr lang="en-US" dirty="0"/>
          </a:p>
        </p:txBody>
      </p:sp>
      <p:pic>
        <p:nvPicPr>
          <p:cNvPr id="5" name="Picture 4" descr="A person in a kayak with a flag on the head&#10;&#10;Description automatically generated with low confidence">
            <a:extLst>
              <a:ext uri="{FF2B5EF4-FFF2-40B4-BE49-F238E27FC236}">
                <a16:creationId xmlns:a16="http://schemas.microsoft.com/office/drawing/2014/main" id="{64548764-73C4-4472-AEBE-386D248AA4FB}"/>
              </a:ext>
            </a:extLst>
          </p:cNvPr>
          <p:cNvPicPr>
            <a:picLocks noChangeAspect="1"/>
          </p:cNvPicPr>
          <p:nvPr/>
        </p:nvPicPr>
        <p:blipFill>
          <a:blip r:embed="rId2"/>
          <a:stretch>
            <a:fillRect/>
          </a:stretch>
        </p:blipFill>
        <p:spPr>
          <a:xfrm>
            <a:off x="1616346" y="634317"/>
            <a:ext cx="5911308" cy="4579511"/>
          </a:xfrm>
          <a:prstGeom prst="rect">
            <a:avLst/>
          </a:prstGeom>
        </p:spPr>
      </p:pic>
    </p:spTree>
    <p:extLst>
      <p:ext uri="{BB962C8B-B14F-4D97-AF65-F5344CB8AC3E}">
        <p14:creationId xmlns:p14="http://schemas.microsoft.com/office/powerpoint/2010/main" val="3436946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1"/>
          <p:cNvSpPr txBox="1">
            <a:spLocks noGrp="1"/>
          </p:cNvSpPr>
          <p:nvPr>
            <p:ph type="title"/>
          </p:nvPr>
        </p:nvSpPr>
        <p:spPr>
          <a:xfrm>
            <a:off x="457200" y="274646"/>
            <a:ext cx="8229600" cy="7179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dirty="0">
                <a:solidFill>
                  <a:srgbClr val="006600"/>
                </a:solidFill>
              </a:rPr>
              <a:t>Spring Season Snapshot</a:t>
            </a:r>
            <a:endParaRPr dirty="0"/>
          </a:p>
        </p:txBody>
      </p:sp>
      <p:sp>
        <p:nvSpPr>
          <p:cNvPr id="189" name="Google Shape;189;p11"/>
          <p:cNvSpPr txBox="1">
            <a:spLocks noGrp="1"/>
          </p:cNvSpPr>
          <p:nvPr>
            <p:ph type="body" idx="1"/>
          </p:nvPr>
        </p:nvSpPr>
        <p:spPr>
          <a:xfrm>
            <a:off x="457200" y="1060275"/>
            <a:ext cx="8229600" cy="5569200"/>
          </a:xfrm>
          <a:prstGeom prst="rect">
            <a:avLst/>
          </a:prstGeom>
          <a:noFill/>
          <a:ln>
            <a:noFill/>
          </a:ln>
        </p:spPr>
        <p:txBody>
          <a:bodyPr spcFirstLastPara="1" wrap="square" lIns="91425" tIns="45700" rIns="91425" bIns="45700" anchor="t" anchorCtr="0">
            <a:noAutofit/>
          </a:bodyPr>
          <a:lstStyle/>
          <a:p>
            <a:pPr marL="0" lvl="0" indent="0" algn="l" rtl="0">
              <a:spcBef>
                <a:spcPts val="480"/>
              </a:spcBef>
              <a:spcAft>
                <a:spcPts val="0"/>
              </a:spcAft>
              <a:buClr>
                <a:srgbClr val="006600"/>
              </a:buClr>
              <a:buSzPts val="2400"/>
              <a:buFont typeface="Arial"/>
              <a:buNone/>
            </a:pPr>
            <a:r>
              <a:rPr lang="en-US" sz="2200" b="1" dirty="0">
                <a:solidFill>
                  <a:srgbClr val="006600"/>
                </a:solidFill>
              </a:rPr>
              <a:t>Tryouts</a:t>
            </a:r>
            <a:endParaRPr sz="3000" dirty="0"/>
          </a:p>
          <a:p>
            <a:pPr marL="342900" lvl="0" indent="-330200" algn="l" rtl="0">
              <a:spcBef>
                <a:spcPts val="480"/>
              </a:spcBef>
              <a:spcAft>
                <a:spcPts val="0"/>
              </a:spcAft>
              <a:buClr>
                <a:srgbClr val="006600"/>
              </a:buClr>
              <a:buSzPts val="2200"/>
              <a:buFont typeface="Arial"/>
              <a:buChar char="•"/>
            </a:pPr>
            <a:r>
              <a:rPr lang="en-US" sz="1800" dirty="0">
                <a:solidFill>
                  <a:srgbClr val="006600"/>
                </a:solidFill>
              </a:rPr>
              <a:t>Tuesday, February 22 and Wednesday, February 23</a:t>
            </a:r>
            <a:r>
              <a:rPr lang="en-US" sz="1800" dirty="0"/>
              <a:t> (</a:t>
            </a:r>
            <a:r>
              <a:rPr lang="en-US" sz="1800" dirty="0">
                <a:solidFill>
                  <a:srgbClr val="006600"/>
                </a:solidFill>
              </a:rPr>
              <a:t>5:00 PM to 7:00 PM)</a:t>
            </a:r>
          </a:p>
          <a:p>
            <a:pPr marL="342900" indent="-330200">
              <a:spcBef>
                <a:spcPts val="480"/>
              </a:spcBef>
              <a:buClr>
                <a:srgbClr val="006600"/>
              </a:buClr>
              <a:buSzPts val="2200"/>
            </a:pPr>
            <a:r>
              <a:rPr lang="en-US" sz="1800" dirty="0">
                <a:solidFill>
                  <a:srgbClr val="006600"/>
                </a:solidFill>
              </a:rPr>
              <a:t>Make-up Day – Thursday, February 24 (5:00 PM top 7:00 PM)</a:t>
            </a:r>
          </a:p>
          <a:p>
            <a:pPr marL="342900" lvl="0" indent="-330200" algn="l" rtl="0">
              <a:spcBef>
                <a:spcPts val="480"/>
              </a:spcBef>
              <a:spcAft>
                <a:spcPts val="0"/>
              </a:spcAft>
              <a:buClr>
                <a:srgbClr val="006600"/>
              </a:buClr>
              <a:buSzPts val="2200"/>
              <a:buFont typeface="Arial"/>
              <a:buChar char="•"/>
            </a:pPr>
            <a:r>
              <a:rPr lang="en-US" sz="1800" dirty="0">
                <a:solidFill>
                  <a:srgbClr val="006600"/>
                </a:solidFill>
              </a:rPr>
              <a:t>Team Announced Friday, February 25</a:t>
            </a:r>
            <a:endParaRPr sz="1800" dirty="0">
              <a:solidFill>
                <a:srgbClr val="006600"/>
              </a:solidFill>
            </a:endParaRPr>
          </a:p>
          <a:p>
            <a:pPr marL="0" lvl="0" indent="0" algn="l" rtl="0">
              <a:spcBef>
                <a:spcPts val="480"/>
              </a:spcBef>
              <a:spcAft>
                <a:spcPts val="0"/>
              </a:spcAft>
              <a:buClr>
                <a:srgbClr val="006600"/>
              </a:buClr>
              <a:buSzPts val="2400"/>
              <a:buFont typeface="Arial"/>
              <a:buNone/>
            </a:pPr>
            <a:r>
              <a:rPr lang="en-US" sz="2200" b="1" dirty="0">
                <a:solidFill>
                  <a:srgbClr val="006600"/>
                </a:solidFill>
              </a:rPr>
              <a:t>Practice</a:t>
            </a:r>
            <a:endParaRPr sz="3000" dirty="0"/>
          </a:p>
          <a:p>
            <a:pPr marL="342900" lvl="0" indent="-330200" algn="l" rtl="0">
              <a:spcBef>
                <a:spcPts val="480"/>
              </a:spcBef>
              <a:spcAft>
                <a:spcPts val="0"/>
              </a:spcAft>
              <a:buClr>
                <a:srgbClr val="006600"/>
              </a:buClr>
              <a:buSzPts val="2200"/>
              <a:buFont typeface="Arial"/>
              <a:buChar char="•"/>
            </a:pPr>
            <a:r>
              <a:rPr lang="en-US" sz="1800" dirty="0">
                <a:solidFill>
                  <a:srgbClr val="006600"/>
                </a:solidFill>
              </a:rPr>
              <a:t>Monday – Friday from 4:30 PM – 6:30 PM</a:t>
            </a:r>
            <a:endParaRPr sz="1800" dirty="0"/>
          </a:p>
          <a:p>
            <a:pPr marL="342900" lvl="0" indent="-330200" algn="l" rtl="0">
              <a:spcBef>
                <a:spcPts val="480"/>
              </a:spcBef>
              <a:spcAft>
                <a:spcPts val="0"/>
              </a:spcAft>
              <a:buClr>
                <a:srgbClr val="006600"/>
              </a:buClr>
              <a:buSzPts val="2200"/>
              <a:buFont typeface="Arial"/>
              <a:buChar char="•"/>
            </a:pPr>
            <a:r>
              <a:rPr lang="en-US" sz="1800" dirty="0">
                <a:solidFill>
                  <a:srgbClr val="006600"/>
                </a:solidFill>
              </a:rPr>
              <a:t>Saturdays – 8:00 AM – 10:00 AM (when not racing)</a:t>
            </a:r>
          </a:p>
          <a:p>
            <a:pPr marL="342900" lvl="0" indent="-330200" algn="l" rtl="0">
              <a:spcBef>
                <a:spcPts val="480"/>
              </a:spcBef>
              <a:spcAft>
                <a:spcPts val="0"/>
              </a:spcAft>
              <a:buClr>
                <a:srgbClr val="006600"/>
              </a:buClr>
              <a:buSzPts val="2200"/>
              <a:buFont typeface="Arial"/>
              <a:buChar char="•"/>
            </a:pPr>
            <a:r>
              <a:rPr lang="en-US" sz="1800" dirty="0">
                <a:solidFill>
                  <a:srgbClr val="006600"/>
                </a:solidFill>
              </a:rPr>
              <a:t>1st Practice – Friday, February 25</a:t>
            </a:r>
            <a:endParaRPr sz="1800" dirty="0">
              <a:solidFill>
                <a:srgbClr val="006600"/>
              </a:solidFill>
            </a:endParaRPr>
          </a:p>
          <a:p>
            <a:pPr marL="0" lvl="0" indent="0" algn="l" rtl="0">
              <a:spcBef>
                <a:spcPts val="480"/>
              </a:spcBef>
              <a:spcAft>
                <a:spcPts val="0"/>
              </a:spcAft>
              <a:buClr>
                <a:srgbClr val="006600"/>
              </a:buClr>
              <a:buSzPts val="2400"/>
              <a:buFont typeface="Arial"/>
              <a:buNone/>
            </a:pPr>
            <a:r>
              <a:rPr lang="en-US" sz="2200" b="1" dirty="0">
                <a:solidFill>
                  <a:srgbClr val="006600"/>
                </a:solidFill>
              </a:rPr>
              <a:t>Regattas</a:t>
            </a:r>
            <a:endParaRPr sz="3000" dirty="0"/>
          </a:p>
          <a:p>
            <a:pPr marL="342900" lvl="0" indent="-330200" algn="l" rtl="0">
              <a:spcBef>
                <a:spcPts val="480"/>
              </a:spcBef>
              <a:spcAft>
                <a:spcPts val="0"/>
              </a:spcAft>
              <a:buClr>
                <a:srgbClr val="006600"/>
              </a:buClr>
              <a:buSzPts val="2200"/>
              <a:buFont typeface="Arial"/>
              <a:buChar char="•"/>
            </a:pPr>
            <a:r>
              <a:rPr lang="en-US" sz="1800" dirty="0">
                <a:solidFill>
                  <a:srgbClr val="006600"/>
                </a:solidFill>
              </a:rPr>
              <a:t>Every weekend from March 19 – May 14</a:t>
            </a:r>
          </a:p>
          <a:p>
            <a:pPr marL="342900" lvl="0" indent="-330200" algn="l" rtl="0">
              <a:spcBef>
                <a:spcPts val="480"/>
              </a:spcBef>
              <a:spcAft>
                <a:spcPts val="0"/>
              </a:spcAft>
              <a:buClr>
                <a:srgbClr val="006600"/>
              </a:buClr>
              <a:buSzPts val="2200"/>
              <a:buFont typeface="Arial"/>
              <a:buChar char="•"/>
            </a:pPr>
            <a:r>
              <a:rPr lang="en-US" sz="1800" dirty="0">
                <a:solidFill>
                  <a:srgbClr val="006600"/>
                </a:solidFill>
              </a:rPr>
              <a:t>May 26 - 29 for qualifying boats (SRAA Nationals)</a:t>
            </a:r>
          </a:p>
          <a:p>
            <a:pPr marL="0" lvl="0" indent="0" algn="l" rtl="0">
              <a:spcBef>
                <a:spcPts val="480"/>
              </a:spcBef>
              <a:spcAft>
                <a:spcPts val="0"/>
              </a:spcAft>
              <a:buClr>
                <a:srgbClr val="006600"/>
              </a:buClr>
              <a:buSzPts val="2400"/>
              <a:buFont typeface="Arial"/>
              <a:buNone/>
            </a:pPr>
            <a:r>
              <a:rPr lang="en-US" sz="2200" b="1" dirty="0">
                <a:solidFill>
                  <a:srgbClr val="006600"/>
                </a:solidFill>
              </a:rPr>
              <a:t>Spring Break</a:t>
            </a:r>
            <a:endParaRPr lang="en-US" sz="3000" dirty="0"/>
          </a:p>
          <a:p>
            <a:pPr marL="342900" lvl="0" indent="-330200" algn="l" rtl="0">
              <a:spcBef>
                <a:spcPts val="480"/>
              </a:spcBef>
              <a:spcAft>
                <a:spcPts val="0"/>
              </a:spcAft>
              <a:buClr>
                <a:srgbClr val="006600"/>
              </a:buClr>
              <a:buSzPts val="2200"/>
              <a:buFont typeface="Arial"/>
              <a:buChar char="•"/>
            </a:pPr>
            <a:r>
              <a:rPr lang="en-US" sz="1800" dirty="0">
                <a:solidFill>
                  <a:srgbClr val="006600"/>
                </a:solidFill>
              </a:rPr>
              <a:t>April 11 – 15</a:t>
            </a:r>
          </a:p>
          <a:p>
            <a:pPr marL="342900" lvl="0" indent="-330200" algn="l" rtl="0">
              <a:spcBef>
                <a:spcPts val="480"/>
              </a:spcBef>
              <a:spcAft>
                <a:spcPts val="0"/>
              </a:spcAft>
              <a:buClr>
                <a:srgbClr val="006600"/>
              </a:buClr>
              <a:buSzPts val="2200"/>
              <a:buFont typeface="Arial"/>
              <a:buChar char="•"/>
            </a:pPr>
            <a:r>
              <a:rPr lang="en-US" sz="1800" dirty="0">
                <a:solidFill>
                  <a:srgbClr val="006600"/>
                </a:solidFill>
              </a:rPr>
              <a:t>Mandatory for Varsity; </a:t>
            </a:r>
            <a:r>
              <a:rPr lang="en-US" sz="1800" b="1" dirty="0">
                <a:solidFill>
                  <a:srgbClr val="006600"/>
                </a:solidFill>
              </a:rPr>
              <a:t>highly</a:t>
            </a:r>
            <a:r>
              <a:rPr lang="en-US" sz="1800" dirty="0">
                <a:solidFill>
                  <a:srgbClr val="006600"/>
                </a:solidFill>
              </a:rPr>
              <a:t> encouraged for Novices</a:t>
            </a:r>
          </a:p>
          <a:p>
            <a:pPr marL="342900" lvl="0" indent="-330200" algn="l" rtl="0">
              <a:spcBef>
                <a:spcPts val="480"/>
              </a:spcBef>
              <a:spcAft>
                <a:spcPts val="0"/>
              </a:spcAft>
              <a:buClr>
                <a:srgbClr val="006600"/>
              </a:buClr>
              <a:buSzPts val="2200"/>
              <a:buFont typeface="Arial"/>
              <a:buChar char="•"/>
            </a:pPr>
            <a:r>
              <a:rPr lang="en-US" sz="1800" dirty="0">
                <a:solidFill>
                  <a:srgbClr val="006600"/>
                </a:solidFill>
              </a:rPr>
              <a:t>Thursday, April 14 – Oarsman’s Ball, Westridge Clubhouse</a:t>
            </a:r>
          </a:p>
          <a:p>
            <a:pPr marL="12700" lvl="0" indent="0" algn="l" rtl="0">
              <a:spcBef>
                <a:spcPts val="480"/>
              </a:spcBef>
              <a:spcAft>
                <a:spcPts val="0"/>
              </a:spcAft>
              <a:buClr>
                <a:srgbClr val="006600"/>
              </a:buClr>
              <a:buSzPts val="2200"/>
              <a:buNone/>
            </a:pPr>
            <a:endParaRPr lang="en-US" sz="1800" dirty="0">
              <a:solidFill>
                <a:srgbClr val="0066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2"/>
          <p:cNvSpPr txBox="1">
            <a:spLocks noGrp="1"/>
          </p:cNvSpPr>
          <p:nvPr>
            <p:ph type="title"/>
          </p:nvPr>
        </p:nvSpPr>
        <p:spPr>
          <a:xfrm>
            <a:off x="457200" y="198492"/>
            <a:ext cx="8229600" cy="63970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dirty="0">
                <a:solidFill>
                  <a:srgbClr val="006600"/>
                </a:solidFill>
              </a:rPr>
              <a:t>Tryouts – Required</a:t>
            </a:r>
            <a:endParaRPr dirty="0"/>
          </a:p>
        </p:txBody>
      </p:sp>
      <p:sp>
        <p:nvSpPr>
          <p:cNvPr id="195" name="Google Shape;195;p12"/>
          <p:cNvSpPr txBox="1">
            <a:spLocks noGrp="1"/>
          </p:cNvSpPr>
          <p:nvPr>
            <p:ph type="body" idx="1"/>
          </p:nvPr>
        </p:nvSpPr>
        <p:spPr>
          <a:xfrm>
            <a:off x="457200" y="914400"/>
            <a:ext cx="8229600" cy="5638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6600"/>
              </a:buClr>
              <a:buSzPts val="2000"/>
              <a:buFont typeface="Arial"/>
              <a:buNone/>
            </a:pPr>
            <a:r>
              <a:rPr lang="en-US" sz="2000" b="1" dirty="0">
                <a:solidFill>
                  <a:srgbClr val="006600"/>
                </a:solidFill>
              </a:rPr>
              <a:t>Before</a:t>
            </a:r>
            <a:r>
              <a:rPr lang="en-US" sz="2000" dirty="0">
                <a:solidFill>
                  <a:srgbClr val="006600"/>
                </a:solidFill>
              </a:rPr>
              <a:t> you can tryout you MUST:</a:t>
            </a:r>
            <a:endParaRPr dirty="0"/>
          </a:p>
          <a:p>
            <a:pPr marL="0" lvl="0" indent="0" algn="l" rtl="0">
              <a:spcBef>
                <a:spcPts val="280"/>
              </a:spcBef>
              <a:spcAft>
                <a:spcPts val="0"/>
              </a:spcAft>
              <a:buClr>
                <a:schemeClr val="dk1"/>
              </a:buClr>
              <a:buSzPts val="1400"/>
              <a:buFont typeface="Arial"/>
              <a:buNone/>
            </a:pPr>
            <a:endParaRPr sz="1400" dirty="0">
              <a:solidFill>
                <a:srgbClr val="006600"/>
              </a:solidFill>
            </a:endParaRPr>
          </a:p>
          <a:p>
            <a:pPr marL="342900" lvl="0" indent="-342900" algn="l" rtl="0">
              <a:spcBef>
                <a:spcPts val="280"/>
              </a:spcBef>
              <a:spcAft>
                <a:spcPts val="0"/>
              </a:spcAft>
              <a:buClr>
                <a:srgbClr val="006600"/>
              </a:buClr>
              <a:buSzPts val="1400"/>
              <a:buFont typeface="Arial"/>
              <a:buAutoNum type="arabicPeriod"/>
            </a:pPr>
            <a:r>
              <a:rPr lang="en-US" sz="1400" dirty="0">
                <a:solidFill>
                  <a:srgbClr val="006600"/>
                </a:solidFill>
              </a:rPr>
              <a:t>Have a </a:t>
            </a:r>
            <a:r>
              <a:rPr lang="en-US" sz="1400" b="1" dirty="0">
                <a:solidFill>
                  <a:srgbClr val="006600"/>
                </a:solidFill>
              </a:rPr>
              <a:t>Physical</a:t>
            </a:r>
            <a:r>
              <a:rPr lang="en-US" sz="1400" dirty="0">
                <a:solidFill>
                  <a:srgbClr val="006600"/>
                </a:solidFill>
              </a:rPr>
              <a:t> dated after May 2021. Turn in at main office to Ms. </a:t>
            </a:r>
            <a:r>
              <a:rPr lang="en-US" sz="1400" dirty="0" err="1">
                <a:solidFill>
                  <a:srgbClr val="006600"/>
                </a:solidFill>
              </a:rPr>
              <a:t>Depetro</a:t>
            </a:r>
            <a:r>
              <a:rPr lang="en-US" sz="1400" dirty="0">
                <a:solidFill>
                  <a:srgbClr val="006600"/>
                </a:solidFill>
              </a:rPr>
              <a:t>.</a:t>
            </a:r>
            <a:endParaRPr dirty="0"/>
          </a:p>
          <a:p>
            <a:pPr marL="342900" lvl="0" algn="l" rtl="0">
              <a:spcBef>
                <a:spcPts val="280"/>
              </a:spcBef>
              <a:spcAft>
                <a:spcPts val="0"/>
              </a:spcAft>
              <a:buClr>
                <a:schemeClr val="dk1"/>
              </a:buClr>
              <a:buSzPts val="1400"/>
              <a:buFont typeface="+mj-lt"/>
              <a:buAutoNum type="arabicPeriod"/>
            </a:pPr>
            <a:endParaRPr sz="1400" dirty="0">
              <a:solidFill>
                <a:srgbClr val="006600"/>
              </a:solidFill>
            </a:endParaRPr>
          </a:p>
          <a:p>
            <a:pPr marL="342900" lvl="0" indent="-342900" algn="l" rtl="0">
              <a:spcBef>
                <a:spcPts val="280"/>
              </a:spcBef>
              <a:spcAft>
                <a:spcPts val="0"/>
              </a:spcAft>
              <a:buClr>
                <a:srgbClr val="006600"/>
              </a:buClr>
              <a:buSzPts val="1400"/>
              <a:buFont typeface="Arial"/>
              <a:buAutoNum type="arabicPeriod"/>
            </a:pPr>
            <a:r>
              <a:rPr lang="en-US" sz="1400" dirty="0">
                <a:solidFill>
                  <a:srgbClr val="006600"/>
                </a:solidFill>
              </a:rPr>
              <a:t>Complete </a:t>
            </a:r>
            <a:r>
              <a:rPr lang="en-US" sz="1400" b="1" dirty="0">
                <a:solidFill>
                  <a:srgbClr val="006600"/>
                </a:solidFill>
              </a:rPr>
              <a:t>Concussion Training</a:t>
            </a:r>
            <a:r>
              <a:rPr lang="en-US" sz="1400" dirty="0">
                <a:solidFill>
                  <a:srgbClr val="006600"/>
                </a:solidFill>
              </a:rPr>
              <a:t>. Turn in at main office to Ms. </a:t>
            </a:r>
            <a:r>
              <a:rPr lang="en-US" sz="1400" dirty="0" err="1">
                <a:solidFill>
                  <a:srgbClr val="006600"/>
                </a:solidFill>
              </a:rPr>
              <a:t>Depetro</a:t>
            </a:r>
            <a:r>
              <a:rPr lang="en-US" sz="1400" dirty="0">
                <a:solidFill>
                  <a:srgbClr val="006600"/>
                </a:solidFill>
              </a:rPr>
              <a:t>. The concussion training can be found at </a:t>
            </a:r>
            <a:r>
              <a:rPr lang="en-US" sz="1400" u="sng" dirty="0">
                <a:solidFill>
                  <a:srgbClr val="006600"/>
                </a:solidFill>
                <a:hlinkClick r:id="rId3">
                  <a:extLst>
                    <a:ext uri="{A12FA001-AC4F-418D-AE19-62706E023703}">
                      <ahyp:hlinkClr xmlns:ahyp="http://schemas.microsoft.com/office/drawing/2018/hyperlinkcolor" val="tx"/>
                    </a:ext>
                  </a:extLst>
                </a:hlinkClick>
              </a:rPr>
              <a:t>https://online-concussion.pwcs.edu/</a:t>
            </a:r>
            <a:endParaRPr sz="1400" dirty="0">
              <a:solidFill>
                <a:srgbClr val="006600"/>
              </a:solidFill>
            </a:endParaRPr>
          </a:p>
          <a:p>
            <a:pPr marL="342900" lvl="0" algn="l" rtl="0">
              <a:spcBef>
                <a:spcPts val="280"/>
              </a:spcBef>
              <a:spcAft>
                <a:spcPts val="0"/>
              </a:spcAft>
              <a:buClr>
                <a:schemeClr val="dk1"/>
              </a:buClr>
              <a:buSzPts val="1400"/>
              <a:buFont typeface="+mj-lt"/>
              <a:buAutoNum type="arabicPeriod"/>
            </a:pPr>
            <a:endParaRPr sz="1400" dirty="0">
              <a:solidFill>
                <a:srgbClr val="006600"/>
              </a:solidFill>
            </a:endParaRPr>
          </a:p>
          <a:p>
            <a:pPr marL="342900" lvl="0" indent="-342900" algn="l" rtl="0">
              <a:spcBef>
                <a:spcPts val="280"/>
              </a:spcBef>
              <a:spcAft>
                <a:spcPts val="0"/>
              </a:spcAft>
              <a:buClr>
                <a:srgbClr val="006600"/>
              </a:buClr>
              <a:buSzPts val="1400"/>
              <a:buFont typeface="Arial"/>
              <a:buAutoNum type="arabicPeriod"/>
            </a:pPr>
            <a:r>
              <a:rPr lang="en-US" sz="1400" dirty="0">
                <a:solidFill>
                  <a:srgbClr val="006600"/>
                </a:solidFill>
              </a:rPr>
              <a:t>Fill out </a:t>
            </a:r>
            <a:r>
              <a:rPr lang="en-US" sz="1400" b="1" dirty="0">
                <a:solidFill>
                  <a:srgbClr val="006600"/>
                </a:solidFill>
              </a:rPr>
              <a:t>Emergency Card</a:t>
            </a:r>
            <a:r>
              <a:rPr lang="en-US" sz="1400" dirty="0">
                <a:solidFill>
                  <a:srgbClr val="006600"/>
                </a:solidFill>
              </a:rPr>
              <a:t>. Turn in at main office to Ms. </a:t>
            </a:r>
            <a:r>
              <a:rPr lang="en-US" sz="1400" dirty="0" err="1">
                <a:solidFill>
                  <a:srgbClr val="006600"/>
                </a:solidFill>
              </a:rPr>
              <a:t>Depetro</a:t>
            </a:r>
            <a:r>
              <a:rPr lang="en-US" sz="1400" dirty="0">
                <a:solidFill>
                  <a:srgbClr val="006600"/>
                </a:solidFill>
              </a:rPr>
              <a:t> AND email to woodbridgecrewcoaches@gmail.com</a:t>
            </a:r>
            <a:endParaRPr dirty="0"/>
          </a:p>
          <a:p>
            <a:pPr marL="342900" lvl="0" algn="l" rtl="0">
              <a:spcBef>
                <a:spcPts val="280"/>
              </a:spcBef>
              <a:spcAft>
                <a:spcPts val="0"/>
              </a:spcAft>
              <a:buClr>
                <a:schemeClr val="dk1"/>
              </a:buClr>
              <a:buSzPts val="1400"/>
              <a:buFont typeface="+mj-lt"/>
              <a:buAutoNum type="arabicPeriod"/>
            </a:pPr>
            <a:endParaRPr sz="1400" dirty="0">
              <a:solidFill>
                <a:srgbClr val="006600"/>
              </a:solidFill>
            </a:endParaRPr>
          </a:p>
          <a:p>
            <a:pPr marL="342900" lvl="0" indent="-342900" algn="l" rtl="0">
              <a:spcBef>
                <a:spcPts val="280"/>
              </a:spcBef>
              <a:spcAft>
                <a:spcPts val="0"/>
              </a:spcAft>
              <a:buClr>
                <a:srgbClr val="006600"/>
              </a:buClr>
              <a:buSzPts val="1400"/>
              <a:buFont typeface="Arial"/>
              <a:buAutoNum type="arabicPeriod"/>
            </a:pPr>
            <a:r>
              <a:rPr lang="en-US" sz="1400" dirty="0">
                <a:solidFill>
                  <a:srgbClr val="006600"/>
                </a:solidFill>
              </a:rPr>
              <a:t>Register for </a:t>
            </a:r>
            <a:r>
              <a:rPr lang="en-US" sz="1400" b="1" dirty="0">
                <a:solidFill>
                  <a:srgbClr val="006600"/>
                </a:solidFill>
              </a:rPr>
              <a:t>SWOL</a:t>
            </a:r>
            <a:r>
              <a:rPr lang="en-US" sz="1400" dirty="0">
                <a:solidFill>
                  <a:srgbClr val="006600"/>
                </a:solidFill>
              </a:rPr>
              <a:t> (</a:t>
            </a:r>
            <a:r>
              <a:rPr lang="en-US" sz="1400" dirty="0" err="1">
                <a:solidFill>
                  <a:srgbClr val="006600"/>
                </a:solidFill>
              </a:rPr>
              <a:t>SportsWareOnLine</a:t>
            </a:r>
            <a:r>
              <a:rPr lang="en-US" sz="1400" dirty="0">
                <a:solidFill>
                  <a:srgbClr val="006600"/>
                </a:solidFill>
              </a:rPr>
              <a:t> – www.swol123.net)</a:t>
            </a:r>
            <a:endParaRPr dirty="0"/>
          </a:p>
          <a:p>
            <a:pPr marL="342900" lvl="0" algn="l" rtl="0">
              <a:spcBef>
                <a:spcPts val="280"/>
              </a:spcBef>
              <a:spcAft>
                <a:spcPts val="0"/>
              </a:spcAft>
              <a:buClr>
                <a:schemeClr val="dk1"/>
              </a:buClr>
              <a:buSzPts val="1400"/>
              <a:buFont typeface="+mj-lt"/>
              <a:buAutoNum type="arabicPeriod"/>
            </a:pPr>
            <a:endParaRPr sz="1400" dirty="0">
              <a:solidFill>
                <a:srgbClr val="006600"/>
              </a:solidFill>
            </a:endParaRPr>
          </a:p>
          <a:p>
            <a:pPr marL="342900" lvl="0" indent="-342900" algn="l" rtl="0">
              <a:spcBef>
                <a:spcPts val="280"/>
              </a:spcBef>
              <a:spcAft>
                <a:spcPts val="0"/>
              </a:spcAft>
              <a:buClr>
                <a:srgbClr val="006600"/>
              </a:buClr>
              <a:buSzPts val="1400"/>
              <a:buFont typeface="Arial"/>
              <a:buAutoNum type="arabicPeriod"/>
            </a:pPr>
            <a:r>
              <a:rPr lang="en-US" sz="1400" dirty="0">
                <a:solidFill>
                  <a:srgbClr val="006600"/>
                </a:solidFill>
              </a:rPr>
              <a:t>Complete the </a:t>
            </a:r>
            <a:r>
              <a:rPr lang="en-US" sz="1400" b="1" dirty="0">
                <a:solidFill>
                  <a:srgbClr val="006600"/>
                </a:solidFill>
              </a:rPr>
              <a:t>Woodbridge Crew Registration Form</a:t>
            </a:r>
            <a:r>
              <a:rPr lang="en-US" sz="1400" dirty="0">
                <a:solidFill>
                  <a:srgbClr val="006600"/>
                </a:solidFill>
              </a:rPr>
              <a:t>. Email to woodbridgecrewcoaches@gmail.com</a:t>
            </a:r>
            <a:endParaRPr dirty="0"/>
          </a:p>
          <a:p>
            <a:pPr marL="342900" lvl="0" algn="l" rtl="0">
              <a:spcBef>
                <a:spcPts val="280"/>
              </a:spcBef>
              <a:spcAft>
                <a:spcPts val="0"/>
              </a:spcAft>
              <a:buClr>
                <a:schemeClr val="dk1"/>
              </a:buClr>
              <a:buSzPts val="1400"/>
              <a:buFont typeface="+mj-lt"/>
              <a:buAutoNum type="arabicPeriod"/>
            </a:pPr>
            <a:endParaRPr sz="1400" dirty="0">
              <a:solidFill>
                <a:srgbClr val="006600"/>
              </a:solidFill>
            </a:endParaRPr>
          </a:p>
          <a:p>
            <a:pPr marL="342900" lvl="0" indent="-342900" algn="l" rtl="0">
              <a:spcBef>
                <a:spcPts val="280"/>
              </a:spcBef>
              <a:spcAft>
                <a:spcPts val="0"/>
              </a:spcAft>
              <a:buClr>
                <a:srgbClr val="006600"/>
              </a:buClr>
              <a:buSzPts val="1400"/>
              <a:buFont typeface="Arial"/>
              <a:buAutoNum type="arabicPeriod"/>
            </a:pPr>
            <a:r>
              <a:rPr lang="en-US" sz="1400" dirty="0">
                <a:solidFill>
                  <a:srgbClr val="006600"/>
                </a:solidFill>
              </a:rPr>
              <a:t>Complete the </a:t>
            </a:r>
            <a:r>
              <a:rPr lang="en-US" sz="1400" b="1" dirty="0">
                <a:solidFill>
                  <a:srgbClr val="006600"/>
                </a:solidFill>
              </a:rPr>
              <a:t>Release from Liability Form</a:t>
            </a:r>
            <a:r>
              <a:rPr lang="en-US" sz="1400" dirty="0">
                <a:solidFill>
                  <a:srgbClr val="006600"/>
                </a:solidFill>
              </a:rPr>
              <a:t>. Email to woodbridgecrewcoaches@gmail.com</a:t>
            </a:r>
            <a:endParaRPr dirty="0"/>
          </a:p>
          <a:p>
            <a:pPr marL="431800" lvl="0" algn="l" rtl="0">
              <a:spcBef>
                <a:spcPts val="280"/>
              </a:spcBef>
              <a:spcAft>
                <a:spcPts val="0"/>
              </a:spcAft>
              <a:buClr>
                <a:schemeClr val="dk1"/>
              </a:buClr>
              <a:buSzPts val="1400"/>
              <a:buFont typeface="+mj-lt"/>
              <a:buAutoNum type="arabicPeriod"/>
            </a:pPr>
            <a:endParaRPr sz="1400" b="1" dirty="0">
              <a:solidFill>
                <a:srgbClr val="006600"/>
              </a:solidFill>
            </a:endParaRPr>
          </a:p>
          <a:p>
            <a:pPr marL="342900" lvl="0" indent="-342900" algn="l" rtl="0">
              <a:spcBef>
                <a:spcPts val="280"/>
              </a:spcBef>
              <a:spcAft>
                <a:spcPts val="0"/>
              </a:spcAft>
              <a:buClr>
                <a:srgbClr val="006600"/>
              </a:buClr>
              <a:buSzPts val="1400"/>
              <a:buFont typeface="Arial"/>
              <a:buAutoNum type="arabicPeriod"/>
            </a:pPr>
            <a:r>
              <a:rPr lang="en-US" sz="1400" dirty="0">
                <a:solidFill>
                  <a:srgbClr val="006600"/>
                </a:solidFill>
              </a:rPr>
              <a:t>Complete </a:t>
            </a:r>
            <a:r>
              <a:rPr lang="en-US" sz="1400" b="1" dirty="0">
                <a:solidFill>
                  <a:srgbClr val="006600"/>
                </a:solidFill>
              </a:rPr>
              <a:t>Swim Test</a:t>
            </a:r>
            <a:r>
              <a:rPr lang="en-US" sz="1400" dirty="0">
                <a:solidFill>
                  <a:srgbClr val="006600"/>
                </a:solidFill>
              </a:rPr>
              <a:t>. Email to woodbridgecrewcoaches@gmail.com</a:t>
            </a:r>
            <a:endParaRPr dirty="0"/>
          </a:p>
          <a:p>
            <a:pPr eaLnBrk="1" hangingPunct="1">
              <a:buFontTx/>
              <a:buNone/>
            </a:pPr>
            <a:endParaRPr lang="en-US" altLang="en-US" sz="1800" b="1" dirty="0">
              <a:solidFill>
                <a:srgbClr val="008000"/>
              </a:solidFill>
            </a:endParaRPr>
          </a:p>
          <a:p>
            <a:pPr indent="0" eaLnBrk="1" hangingPunct="1">
              <a:buFontTx/>
              <a:buNone/>
            </a:pPr>
            <a:r>
              <a:rPr lang="en-US" altLang="en-US" sz="1800" b="1" dirty="0">
                <a:solidFill>
                  <a:srgbClr val="008000"/>
                </a:solidFill>
              </a:rPr>
              <a:t>VHSL Requirement - </a:t>
            </a:r>
            <a:r>
              <a:rPr lang="en-US" altLang="en-US" sz="1800" dirty="0">
                <a:solidFill>
                  <a:srgbClr val="006600"/>
                </a:solidFill>
              </a:rPr>
              <a:t>Take and pass 5 courses during the current and previous semester </a:t>
            </a:r>
          </a:p>
          <a:p>
            <a:pPr marL="0" lvl="0" indent="0" algn="l" rtl="0">
              <a:spcBef>
                <a:spcPts val="560"/>
              </a:spcBef>
              <a:spcAft>
                <a:spcPts val="0"/>
              </a:spcAft>
              <a:buClr>
                <a:schemeClr val="dk1"/>
              </a:buClr>
              <a:buSzPts val="2800"/>
              <a:buFont typeface="Arial"/>
              <a:buNone/>
            </a:pPr>
            <a:endParaRPr sz="2800" dirty="0">
              <a:solidFill>
                <a:srgbClr val="0066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3"/>
          <p:cNvSpPr txBox="1">
            <a:spLocks noGrp="1"/>
          </p:cNvSpPr>
          <p:nvPr>
            <p:ph type="title"/>
          </p:nvPr>
        </p:nvSpPr>
        <p:spPr>
          <a:xfrm>
            <a:off x="457200" y="274638"/>
            <a:ext cx="8229600" cy="944562"/>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rgbClr val="006600"/>
                </a:solidFill>
              </a:rPr>
              <a:t>Tryouts</a:t>
            </a:r>
            <a:endParaRPr/>
          </a:p>
        </p:txBody>
      </p:sp>
      <p:sp>
        <p:nvSpPr>
          <p:cNvPr id="6" name="TextBox 5">
            <a:extLst>
              <a:ext uri="{FF2B5EF4-FFF2-40B4-BE49-F238E27FC236}">
                <a16:creationId xmlns:a16="http://schemas.microsoft.com/office/drawing/2014/main" id="{8886E9FC-6F50-4366-B665-97C4013E9BD4}"/>
              </a:ext>
            </a:extLst>
          </p:cNvPr>
          <p:cNvSpPr txBox="1"/>
          <p:nvPr/>
        </p:nvSpPr>
        <p:spPr>
          <a:xfrm>
            <a:off x="457200" y="5484525"/>
            <a:ext cx="8374566" cy="646331"/>
          </a:xfrm>
          <a:prstGeom prst="rect">
            <a:avLst/>
          </a:prstGeom>
          <a:noFill/>
        </p:spPr>
        <p:txBody>
          <a:bodyPr wrap="square">
            <a:spAutoFit/>
          </a:bodyPr>
          <a:lstStyle/>
          <a:p>
            <a:pPr algn="ctr"/>
            <a:r>
              <a:rPr lang="en-US" sz="1800" b="1" i="1" dirty="0">
                <a:solidFill>
                  <a:srgbClr val="218F26"/>
                </a:solidFill>
                <a:latin typeface="Calibri" panose="020F0502020204030204" pitchFamily="34" charset="0"/>
                <a:cs typeface="Calibri" panose="020F0502020204030204" pitchFamily="34" charset="0"/>
              </a:rPr>
              <a:t>In addition to the above standards, Coach's discretion along with attitude, work ethic and coachability will all factor into the Coach's decisions.</a:t>
            </a:r>
          </a:p>
        </p:txBody>
      </p:sp>
      <p:graphicFrame>
        <p:nvGraphicFramePr>
          <p:cNvPr id="3" name="Table 2">
            <a:extLst>
              <a:ext uri="{FF2B5EF4-FFF2-40B4-BE49-F238E27FC236}">
                <a16:creationId xmlns:a16="http://schemas.microsoft.com/office/drawing/2014/main" id="{37225A92-254B-4E45-8A19-5E8B3269F1BD}"/>
              </a:ext>
            </a:extLst>
          </p:cNvPr>
          <p:cNvGraphicFramePr>
            <a:graphicFrameLocks noGrp="1"/>
          </p:cNvGraphicFramePr>
          <p:nvPr>
            <p:extLst>
              <p:ext uri="{D42A27DB-BD31-4B8C-83A1-F6EECF244321}">
                <p14:modId xmlns:p14="http://schemas.microsoft.com/office/powerpoint/2010/main" val="1479863485"/>
              </p:ext>
            </p:extLst>
          </p:nvPr>
        </p:nvGraphicFramePr>
        <p:xfrm>
          <a:off x="660153" y="1436675"/>
          <a:ext cx="7823693" cy="3617061"/>
        </p:xfrm>
        <a:graphic>
          <a:graphicData uri="http://schemas.openxmlformats.org/drawingml/2006/table">
            <a:tbl>
              <a:tblPr firstRow="1" firstCol="1" bandRow="1">
                <a:tableStyleId>{BFB44D41-3183-4DC2-89CF-ACC6A4267001}</a:tableStyleId>
              </a:tblPr>
              <a:tblGrid>
                <a:gridCol w="3442425">
                  <a:extLst>
                    <a:ext uri="{9D8B030D-6E8A-4147-A177-3AD203B41FA5}">
                      <a16:colId xmlns:a16="http://schemas.microsoft.com/office/drawing/2014/main" val="3292204266"/>
                    </a:ext>
                  </a:extLst>
                </a:gridCol>
                <a:gridCol w="1095317">
                  <a:extLst>
                    <a:ext uri="{9D8B030D-6E8A-4147-A177-3AD203B41FA5}">
                      <a16:colId xmlns:a16="http://schemas.microsoft.com/office/drawing/2014/main" val="1545350492"/>
                    </a:ext>
                  </a:extLst>
                </a:gridCol>
                <a:gridCol w="1095317">
                  <a:extLst>
                    <a:ext uri="{9D8B030D-6E8A-4147-A177-3AD203B41FA5}">
                      <a16:colId xmlns:a16="http://schemas.microsoft.com/office/drawing/2014/main" val="3587849094"/>
                    </a:ext>
                  </a:extLst>
                </a:gridCol>
                <a:gridCol w="1095317">
                  <a:extLst>
                    <a:ext uri="{9D8B030D-6E8A-4147-A177-3AD203B41FA5}">
                      <a16:colId xmlns:a16="http://schemas.microsoft.com/office/drawing/2014/main" val="2482437549"/>
                    </a:ext>
                  </a:extLst>
                </a:gridCol>
                <a:gridCol w="1095317">
                  <a:extLst>
                    <a:ext uri="{9D8B030D-6E8A-4147-A177-3AD203B41FA5}">
                      <a16:colId xmlns:a16="http://schemas.microsoft.com/office/drawing/2014/main" val="4090043283"/>
                    </a:ext>
                  </a:extLst>
                </a:gridCol>
              </a:tblGrid>
              <a:tr h="516723">
                <a:tc rowSpan="2">
                  <a:txBody>
                    <a:bodyPr/>
                    <a:lstStyle/>
                    <a:p>
                      <a:pPr marL="0" marR="0" algn="ctr">
                        <a:spcBef>
                          <a:spcPts val="0"/>
                        </a:spcBef>
                        <a:spcAft>
                          <a:spcPts val="0"/>
                        </a:spcAft>
                      </a:pPr>
                      <a:r>
                        <a:rPr lang="en-US" sz="1800" dirty="0">
                          <a:solidFill>
                            <a:srgbClr val="FFFF00"/>
                          </a:solidFill>
                          <a:effectLst/>
                          <a:latin typeface="+mn-lt"/>
                        </a:rPr>
                        <a:t>CRITERIA</a:t>
                      </a:r>
                      <a:endParaRPr lang="en-US" sz="1800" dirty="0">
                        <a:solidFill>
                          <a:srgbClr val="FFFF00"/>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gridSpan="2">
                  <a:txBody>
                    <a:bodyPr/>
                    <a:lstStyle/>
                    <a:p>
                      <a:pPr marL="0" marR="0" algn="ctr">
                        <a:spcBef>
                          <a:spcPts val="0"/>
                        </a:spcBef>
                        <a:spcAft>
                          <a:spcPts val="0"/>
                        </a:spcAft>
                      </a:pPr>
                      <a:r>
                        <a:rPr lang="en-US" sz="1800" dirty="0">
                          <a:solidFill>
                            <a:srgbClr val="FFFF00"/>
                          </a:solidFill>
                          <a:effectLst/>
                          <a:latin typeface="+mn-lt"/>
                          <a:ea typeface="MS Mincho" panose="02020609040205080304" pitchFamily="49" charset="-128"/>
                          <a:cs typeface="Times New Roman" panose="02020603050405020304" pitchFamily="18" charset="0"/>
                        </a:rPr>
                        <a:t>GIRLS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hMerge="1">
                  <a:txBody>
                    <a:bodyPr/>
                    <a:lstStyle/>
                    <a:p>
                      <a:pPr marL="0" marR="0" algn="ctr">
                        <a:spcBef>
                          <a:spcPts val="0"/>
                        </a:spcBef>
                        <a:spcAft>
                          <a:spcPts val="0"/>
                        </a:spcAft>
                      </a:pPr>
                      <a:endParaRPr lang="en-US" sz="1200" dirty="0">
                        <a:solidFill>
                          <a:srgbClr val="FFFF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gridSpan="2">
                  <a:txBody>
                    <a:bodyPr/>
                    <a:lstStyle/>
                    <a:p>
                      <a:pPr marL="0" marR="0" algn="ctr">
                        <a:spcBef>
                          <a:spcPts val="0"/>
                        </a:spcBef>
                        <a:spcAft>
                          <a:spcPts val="0"/>
                        </a:spcAft>
                      </a:pPr>
                      <a:r>
                        <a:rPr lang="en-US" sz="1800" dirty="0">
                          <a:solidFill>
                            <a:srgbClr val="FFFF00"/>
                          </a:solidFill>
                          <a:effectLst/>
                          <a:latin typeface="+mn-lt"/>
                          <a:ea typeface="MS Mincho" panose="02020609040205080304" pitchFamily="49" charset="-128"/>
                          <a:cs typeface="Times New Roman" panose="02020603050405020304" pitchFamily="18" charset="0"/>
                        </a:rPr>
                        <a:t>BOYS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hMerge="1">
                  <a:txBody>
                    <a:bodyPr/>
                    <a:lstStyle/>
                    <a:p>
                      <a:pPr marL="0" marR="0" algn="ctr">
                        <a:spcBef>
                          <a:spcPts val="0"/>
                        </a:spcBef>
                        <a:spcAft>
                          <a:spcPts val="0"/>
                        </a:spcAft>
                      </a:pPr>
                      <a:endParaRPr lang="en-US" sz="1200" dirty="0">
                        <a:solidFill>
                          <a:srgbClr val="FFFF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extLst>
                  <a:ext uri="{0D108BD9-81ED-4DB2-BD59-A6C34878D82A}">
                    <a16:rowId xmlns:a16="http://schemas.microsoft.com/office/drawing/2014/main" val="1943920193"/>
                  </a:ext>
                </a:extLst>
              </a:tr>
              <a:tr h="516723">
                <a:tc vMerge="1">
                  <a:txBody>
                    <a:bodyPr/>
                    <a:lstStyle/>
                    <a:p>
                      <a:pPr marL="0" marR="0" algn="ctr">
                        <a:spcBef>
                          <a:spcPts val="0"/>
                        </a:spcBef>
                        <a:spcAft>
                          <a:spcPts val="0"/>
                        </a:spcAft>
                      </a:pPr>
                      <a:r>
                        <a:rPr lang="en-US" sz="1400" dirty="0">
                          <a:solidFill>
                            <a:srgbClr val="FFFF00"/>
                          </a:solidFill>
                          <a:effectLst/>
                        </a:rPr>
                        <a:t>CRITERIA</a:t>
                      </a:r>
                      <a:endParaRPr lang="en-US" sz="1200" dirty="0">
                        <a:solidFill>
                          <a:srgbClr val="FFFF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a:txBody>
                    <a:bodyPr/>
                    <a:lstStyle/>
                    <a:p>
                      <a:pPr marL="0" marR="0" algn="ctr">
                        <a:spcBef>
                          <a:spcPts val="0"/>
                        </a:spcBef>
                        <a:spcAft>
                          <a:spcPts val="0"/>
                        </a:spcAft>
                      </a:pPr>
                      <a:r>
                        <a:rPr lang="en-US" sz="1400">
                          <a:solidFill>
                            <a:srgbClr val="FFFF00"/>
                          </a:solidFill>
                          <a:effectLst/>
                          <a:latin typeface="+mn-lt"/>
                        </a:rPr>
                        <a:t>Returning</a:t>
                      </a:r>
                      <a:endParaRPr lang="en-US" sz="1200">
                        <a:solidFill>
                          <a:srgbClr val="FFFF00"/>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a:txBody>
                    <a:bodyPr/>
                    <a:lstStyle/>
                    <a:p>
                      <a:pPr marL="0" marR="0" algn="ctr">
                        <a:spcBef>
                          <a:spcPts val="0"/>
                        </a:spcBef>
                        <a:spcAft>
                          <a:spcPts val="0"/>
                        </a:spcAft>
                      </a:pPr>
                      <a:r>
                        <a:rPr lang="en-US" sz="1400" dirty="0">
                          <a:solidFill>
                            <a:srgbClr val="FFFF00"/>
                          </a:solidFill>
                          <a:effectLst/>
                          <a:latin typeface="+mn-lt"/>
                        </a:rPr>
                        <a:t>Novice</a:t>
                      </a:r>
                      <a:endParaRPr lang="en-US" sz="1200" dirty="0">
                        <a:solidFill>
                          <a:srgbClr val="FFFF00"/>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a:txBody>
                    <a:bodyPr/>
                    <a:lstStyle/>
                    <a:p>
                      <a:pPr marL="0" marR="0" algn="ctr">
                        <a:spcBef>
                          <a:spcPts val="0"/>
                        </a:spcBef>
                        <a:spcAft>
                          <a:spcPts val="0"/>
                        </a:spcAft>
                      </a:pPr>
                      <a:r>
                        <a:rPr lang="en-US" sz="1400" b="1" dirty="0">
                          <a:solidFill>
                            <a:srgbClr val="FFFF00"/>
                          </a:solidFill>
                          <a:effectLst/>
                          <a:latin typeface="+mn-lt"/>
                        </a:rPr>
                        <a:t>Returning</a:t>
                      </a:r>
                      <a:endParaRPr lang="en-US" sz="1200" b="1" dirty="0">
                        <a:solidFill>
                          <a:srgbClr val="FFFF00"/>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a:txBody>
                    <a:bodyPr/>
                    <a:lstStyle/>
                    <a:p>
                      <a:pPr marL="0" marR="0" algn="ctr">
                        <a:spcBef>
                          <a:spcPts val="0"/>
                        </a:spcBef>
                        <a:spcAft>
                          <a:spcPts val="0"/>
                        </a:spcAft>
                      </a:pPr>
                      <a:r>
                        <a:rPr lang="en-US" sz="1400" b="1" dirty="0">
                          <a:solidFill>
                            <a:srgbClr val="FFFF00"/>
                          </a:solidFill>
                          <a:effectLst/>
                          <a:latin typeface="+mn-lt"/>
                        </a:rPr>
                        <a:t>Novice</a:t>
                      </a:r>
                      <a:endParaRPr lang="en-US" sz="1200" b="1" dirty="0">
                        <a:solidFill>
                          <a:srgbClr val="FFFF00"/>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extLst>
                  <a:ext uri="{0D108BD9-81ED-4DB2-BD59-A6C34878D82A}">
                    <a16:rowId xmlns:a16="http://schemas.microsoft.com/office/drawing/2014/main" val="1040937989"/>
                  </a:ext>
                </a:extLst>
              </a:tr>
              <a:tr h="516723">
                <a:tc>
                  <a:txBody>
                    <a:bodyPr/>
                    <a:lstStyle/>
                    <a:p>
                      <a:pPr marL="0" marR="0" algn="ctr">
                        <a:spcBef>
                          <a:spcPts val="0"/>
                        </a:spcBef>
                        <a:spcAft>
                          <a:spcPts val="0"/>
                        </a:spcAft>
                      </a:pPr>
                      <a:r>
                        <a:rPr lang="en-US" sz="1400">
                          <a:solidFill>
                            <a:schemeClr val="tx1"/>
                          </a:solidFill>
                          <a:effectLst/>
                          <a:latin typeface="+mn-lt"/>
                        </a:rPr>
                        <a:t>1 Mile Run</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dirty="0">
                          <a:solidFill>
                            <a:schemeClr val="tx1"/>
                          </a:solidFill>
                          <a:effectLst/>
                          <a:latin typeface="+mn-lt"/>
                        </a:rPr>
                        <a:t>8:30 min</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dirty="0">
                          <a:solidFill>
                            <a:schemeClr val="tx1"/>
                          </a:solidFill>
                          <a:effectLst/>
                          <a:latin typeface="+mn-lt"/>
                        </a:rPr>
                        <a:t>9:00 min</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a:solidFill>
                            <a:schemeClr val="tx1"/>
                          </a:solidFill>
                          <a:effectLst/>
                          <a:latin typeface="+mn-lt"/>
                        </a:rPr>
                        <a:t>7:30 min</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dirty="0">
                          <a:solidFill>
                            <a:schemeClr val="tx1"/>
                          </a:solidFill>
                          <a:effectLst/>
                          <a:latin typeface="+mn-lt"/>
                        </a:rPr>
                        <a:t>8:00 min</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35425154"/>
                  </a:ext>
                </a:extLst>
              </a:tr>
              <a:tr h="516723">
                <a:tc>
                  <a:txBody>
                    <a:bodyPr/>
                    <a:lstStyle/>
                    <a:p>
                      <a:pPr marL="0" marR="0" algn="ctr">
                        <a:spcBef>
                          <a:spcPts val="0"/>
                        </a:spcBef>
                        <a:spcAft>
                          <a:spcPts val="0"/>
                        </a:spcAft>
                      </a:pPr>
                      <a:r>
                        <a:rPr lang="en-US" sz="1400" dirty="0">
                          <a:solidFill>
                            <a:schemeClr val="tx1"/>
                          </a:solidFill>
                          <a:effectLst/>
                          <a:latin typeface="+mn-lt"/>
                        </a:rPr>
                        <a:t>1500m Erg</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a:solidFill>
                            <a:schemeClr val="tx1"/>
                          </a:solidFill>
                          <a:effectLst/>
                          <a:latin typeface="+mn-lt"/>
                        </a:rPr>
                        <a:t>6:19 min</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dirty="0">
                          <a:solidFill>
                            <a:schemeClr val="tx1"/>
                          </a:solidFill>
                          <a:effectLst/>
                          <a:latin typeface="+mn-lt"/>
                        </a:rPr>
                        <a:t>6:45 min</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a:solidFill>
                            <a:schemeClr val="tx1"/>
                          </a:solidFill>
                          <a:effectLst/>
                          <a:latin typeface="+mn-lt"/>
                        </a:rPr>
                        <a:t>5:35 min</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dirty="0">
                          <a:solidFill>
                            <a:schemeClr val="tx1"/>
                          </a:solidFill>
                          <a:effectLst/>
                          <a:latin typeface="+mn-lt"/>
                        </a:rPr>
                        <a:t>6:00 min</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837220420"/>
                  </a:ext>
                </a:extLst>
              </a:tr>
              <a:tr h="516723">
                <a:tc>
                  <a:txBody>
                    <a:bodyPr/>
                    <a:lstStyle/>
                    <a:p>
                      <a:pPr marL="0" marR="0" algn="ctr">
                        <a:spcBef>
                          <a:spcPts val="0"/>
                        </a:spcBef>
                        <a:spcAft>
                          <a:spcPts val="0"/>
                        </a:spcAft>
                      </a:pPr>
                      <a:r>
                        <a:rPr lang="en-US" sz="1400" dirty="0">
                          <a:solidFill>
                            <a:schemeClr val="tx1"/>
                          </a:solidFill>
                          <a:effectLst/>
                          <a:latin typeface="+mn-lt"/>
                        </a:rPr>
                        <a:t>5K Erg</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a:solidFill>
                            <a:schemeClr val="tx1"/>
                          </a:solidFill>
                          <a:effectLst/>
                          <a:latin typeface="+mn-lt"/>
                        </a:rPr>
                        <a:t>22:15 min</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dirty="0">
                          <a:solidFill>
                            <a:schemeClr val="tx1"/>
                          </a:solidFill>
                          <a:effectLst/>
                          <a:latin typeface="+mn-lt"/>
                        </a:rPr>
                        <a:t>23:30 min</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a:solidFill>
                            <a:schemeClr val="tx1"/>
                          </a:solidFill>
                          <a:effectLst/>
                          <a:latin typeface="+mn-lt"/>
                        </a:rPr>
                        <a:t>19:45 min</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dirty="0">
                          <a:solidFill>
                            <a:schemeClr val="tx1"/>
                          </a:solidFill>
                          <a:effectLst/>
                          <a:latin typeface="+mn-lt"/>
                        </a:rPr>
                        <a:t>21:00 min</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865279102"/>
                  </a:ext>
                </a:extLst>
              </a:tr>
              <a:tr h="516723">
                <a:tc>
                  <a:txBody>
                    <a:bodyPr/>
                    <a:lstStyle/>
                    <a:p>
                      <a:pPr marL="0" marR="0" algn="ctr">
                        <a:spcBef>
                          <a:spcPts val="0"/>
                        </a:spcBef>
                        <a:spcAft>
                          <a:spcPts val="0"/>
                        </a:spcAft>
                      </a:pPr>
                      <a:r>
                        <a:rPr lang="en-US" sz="1400" dirty="0">
                          <a:solidFill>
                            <a:schemeClr val="tx1"/>
                          </a:solidFill>
                          <a:effectLst/>
                          <a:latin typeface="+mn-lt"/>
                        </a:rPr>
                        <a:t>Max Watts (3 attempts – watt/weight)</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a:solidFill>
                            <a:schemeClr val="tx1"/>
                          </a:solidFill>
                          <a:effectLst/>
                          <a:latin typeface="+mn-lt"/>
                        </a:rPr>
                        <a:t>3.2</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dirty="0">
                          <a:solidFill>
                            <a:schemeClr val="tx1"/>
                          </a:solidFill>
                          <a:effectLst/>
                          <a:latin typeface="+mn-lt"/>
                        </a:rPr>
                        <a:t>2.6</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a:solidFill>
                            <a:schemeClr val="tx1"/>
                          </a:solidFill>
                          <a:effectLst/>
                          <a:latin typeface="+mn-lt"/>
                        </a:rPr>
                        <a:t>4.0</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dirty="0">
                          <a:solidFill>
                            <a:schemeClr val="tx1"/>
                          </a:solidFill>
                          <a:effectLst/>
                          <a:latin typeface="+mn-lt"/>
                        </a:rPr>
                        <a:t>3.2</a:t>
                      </a: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925073746"/>
                  </a:ext>
                </a:extLst>
              </a:tr>
              <a:tr h="516723">
                <a:tc>
                  <a:txBody>
                    <a:bodyPr/>
                    <a:lstStyle/>
                    <a:p>
                      <a:pPr marL="0" marR="0" algn="ctr">
                        <a:spcBef>
                          <a:spcPts val="0"/>
                        </a:spcBef>
                        <a:spcAft>
                          <a:spcPts val="0"/>
                        </a:spcAft>
                      </a:pPr>
                      <a:r>
                        <a:rPr lang="en-US" sz="1800" dirty="0">
                          <a:solidFill>
                            <a:srgbClr val="FFFF00"/>
                          </a:solidFill>
                          <a:effectLst/>
                          <a:latin typeface="+mn-lt"/>
                          <a:ea typeface="MS Mincho" panose="02020609040205080304" pitchFamily="49" charset="-128"/>
                          <a:cs typeface="Times New Roman" panose="02020603050405020304" pitchFamily="18" charset="0"/>
                        </a:rPr>
                        <a:t>RETURNING COXSWAINS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gridSpan="4">
                  <a:txBody>
                    <a:bodyPr/>
                    <a:lstStyle/>
                    <a:p>
                      <a:pPr marL="0" marR="0" algn="ctr">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Written Knowledge Assessment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marL="0" marR="0" algn="ctr">
                        <a:spcBef>
                          <a:spcPts val="0"/>
                        </a:spcBef>
                        <a:spcAft>
                          <a:spcPts val="0"/>
                        </a:spcAft>
                      </a:pP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hMerge="1">
                  <a:txBody>
                    <a:bodyPr/>
                    <a:lstStyle/>
                    <a:p>
                      <a:pPr marL="0" marR="0" algn="ctr">
                        <a:spcBef>
                          <a:spcPts val="0"/>
                        </a:spcBef>
                        <a:spcAft>
                          <a:spcPts val="0"/>
                        </a:spcAft>
                      </a:pP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tc hMerge="1">
                  <a:txBody>
                    <a:bodyPr/>
                    <a:lstStyle/>
                    <a:p>
                      <a:pPr marL="0" marR="0" algn="ctr">
                        <a:spcBef>
                          <a:spcPts val="0"/>
                        </a:spcBef>
                        <a:spcAft>
                          <a:spcPts val="0"/>
                        </a:spcAft>
                      </a:pPr>
                      <a:endParaRPr lang="en-US" sz="12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8F26"/>
                    </a:solidFill>
                  </a:tcPr>
                </a:tc>
                <a:extLst>
                  <a:ext uri="{0D108BD9-81ED-4DB2-BD59-A6C34878D82A}">
                    <a16:rowId xmlns:a16="http://schemas.microsoft.com/office/drawing/2014/main" val="2698770640"/>
                  </a:ext>
                </a:extLst>
              </a:tr>
            </a:tbl>
          </a:graphicData>
        </a:graphic>
      </p:graphicFrame>
    </p:spTree>
    <p:extLst>
      <p:ext uri="{BB962C8B-B14F-4D97-AF65-F5344CB8AC3E}">
        <p14:creationId xmlns:p14="http://schemas.microsoft.com/office/powerpoint/2010/main" val="2423317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4"/>
          <p:cNvSpPr txBox="1">
            <a:spLocks noGrp="1"/>
          </p:cNvSpPr>
          <p:nvPr>
            <p:ph type="title"/>
          </p:nvPr>
        </p:nvSpPr>
        <p:spPr>
          <a:xfrm>
            <a:off x="457200" y="152400"/>
            <a:ext cx="8229600" cy="738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rgbClr val="006600"/>
                </a:solidFill>
              </a:rPr>
              <a:t>Practice</a:t>
            </a:r>
            <a:endParaRPr/>
          </a:p>
        </p:txBody>
      </p:sp>
      <p:sp>
        <p:nvSpPr>
          <p:cNvPr id="208" name="Google Shape;208;p14"/>
          <p:cNvSpPr txBox="1">
            <a:spLocks noGrp="1"/>
          </p:cNvSpPr>
          <p:nvPr>
            <p:ph type="body" idx="1"/>
          </p:nvPr>
        </p:nvSpPr>
        <p:spPr>
          <a:xfrm>
            <a:off x="457200" y="992600"/>
            <a:ext cx="8229600" cy="5636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006600"/>
              </a:buClr>
              <a:buSzPts val="2800"/>
              <a:buFont typeface="Arial"/>
              <a:buNone/>
            </a:pPr>
            <a:r>
              <a:rPr lang="en-US" sz="2300" dirty="0">
                <a:solidFill>
                  <a:srgbClr val="006600"/>
                </a:solidFill>
              </a:rPr>
              <a:t>Monday – Friday from 4:30 PM to 6:30 PM</a:t>
            </a:r>
            <a:endParaRPr sz="2700" dirty="0"/>
          </a:p>
          <a:p>
            <a:pPr marL="0" lvl="0" indent="0" algn="ctr" rtl="0">
              <a:spcBef>
                <a:spcPts val="480"/>
              </a:spcBef>
              <a:spcAft>
                <a:spcPts val="0"/>
              </a:spcAft>
              <a:buClr>
                <a:srgbClr val="006600"/>
              </a:buClr>
              <a:buSzPts val="2400"/>
              <a:buFont typeface="Arial"/>
              <a:buNone/>
            </a:pPr>
            <a:r>
              <a:rPr lang="en-US" sz="1900" b="1" i="1" dirty="0">
                <a:solidFill>
                  <a:srgbClr val="006600"/>
                </a:solidFill>
              </a:rPr>
              <a:t>(Rowers will be in the upper parking lot by 7:00 PM) </a:t>
            </a:r>
            <a:endParaRPr sz="2700" dirty="0"/>
          </a:p>
          <a:p>
            <a:pPr marL="0" lvl="0" indent="0" algn="l" rtl="0">
              <a:spcBef>
                <a:spcPts val="560"/>
              </a:spcBef>
              <a:spcAft>
                <a:spcPts val="0"/>
              </a:spcAft>
              <a:buClr>
                <a:srgbClr val="006600"/>
              </a:buClr>
              <a:buSzPts val="2800"/>
              <a:buFont typeface="Arial"/>
              <a:buNone/>
            </a:pPr>
            <a:endParaRPr sz="2300" dirty="0">
              <a:solidFill>
                <a:srgbClr val="006600"/>
              </a:solidFill>
            </a:endParaRPr>
          </a:p>
          <a:p>
            <a:pPr marL="0" lvl="0" indent="0" algn="ctr" rtl="0">
              <a:spcBef>
                <a:spcPts val="560"/>
              </a:spcBef>
              <a:spcAft>
                <a:spcPts val="0"/>
              </a:spcAft>
              <a:buClr>
                <a:srgbClr val="006600"/>
              </a:buClr>
              <a:buSzPts val="2800"/>
              <a:buFont typeface="Arial"/>
              <a:buNone/>
            </a:pPr>
            <a:r>
              <a:rPr lang="en-US" sz="2300" b="1" dirty="0">
                <a:solidFill>
                  <a:srgbClr val="006600"/>
                </a:solidFill>
              </a:rPr>
              <a:t>1st Practice will be Friday, February 25</a:t>
            </a:r>
            <a:endParaRPr sz="2300" dirty="0">
              <a:solidFill>
                <a:srgbClr val="006600"/>
              </a:solidFill>
            </a:endParaRPr>
          </a:p>
          <a:p>
            <a:pPr marL="0" lvl="0" indent="0" algn="l" rtl="0">
              <a:spcBef>
                <a:spcPts val="560"/>
              </a:spcBef>
              <a:spcAft>
                <a:spcPts val="0"/>
              </a:spcAft>
              <a:buClr>
                <a:srgbClr val="006600"/>
              </a:buClr>
              <a:buSzPts val="2800"/>
              <a:buFont typeface="Arial"/>
              <a:buNone/>
            </a:pPr>
            <a:r>
              <a:rPr lang="en-US" sz="2300" dirty="0">
                <a:solidFill>
                  <a:srgbClr val="006600"/>
                </a:solidFill>
              </a:rPr>
              <a:t>Athletes are expected to attend every in-season practice, including those on Saturdays.</a:t>
            </a:r>
            <a:endParaRPr sz="2300" dirty="0">
              <a:solidFill>
                <a:srgbClr val="006600"/>
              </a:solidFill>
            </a:endParaRPr>
          </a:p>
          <a:p>
            <a:pPr marL="0" lvl="0" indent="0" algn="l" rtl="0">
              <a:spcBef>
                <a:spcPts val="560"/>
              </a:spcBef>
              <a:spcAft>
                <a:spcPts val="0"/>
              </a:spcAft>
              <a:buClr>
                <a:srgbClr val="006600"/>
              </a:buClr>
              <a:buSzPts val="2800"/>
              <a:buFont typeface="Arial"/>
              <a:buNone/>
            </a:pPr>
            <a:endParaRPr sz="2300" dirty="0">
              <a:solidFill>
                <a:srgbClr val="006600"/>
              </a:solidFill>
            </a:endParaRPr>
          </a:p>
          <a:p>
            <a:pPr marL="0" lvl="0" indent="0" algn="l" rtl="0">
              <a:spcBef>
                <a:spcPts val="560"/>
              </a:spcBef>
              <a:spcAft>
                <a:spcPts val="0"/>
              </a:spcAft>
              <a:buClr>
                <a:srgbClr val="006600"/>
              </a:buClr>
              <a:buSzPts val="2800"/>
              <a:buFont typeface="Arial"/>
              <a:buNone/>
            </a:pPr>
            <a:r>
              <a:rPr lang="en-US" sz="2300" dirty="0">
                <a:solidFill>
                  <a:srgbClr val="006600"/>
                </a:solidFill>
              </a:rPr>
              <a:t>Athletes </a:t>
            </a:r>
            <a:r>
              <a:rPr lang="en-US" sz="2300" b="1" dirty="0">
                <a:solidFill>
                  <a:srgbClr val="006600"/>
                </a:solidFill>
              </a:rPr>
              <a:t>MUST</a:t>
            </a:r>
            <a:r>
              <a:rPr lang="en-US" sz="2300" dirty="0">
                <a:solidFill>
                  <a:srgbClr val="006600"/>
                </a:solidFill>
              </a:rPr>
              <a:t>:</a:t>
            </a:r>
            <a:endParaRPr sz="2700" dirty="0"/>
          </a:p>
          <a:p>
            <a:pPr marL="342900" lvl="0" indent="-311150" algn="l" rtl="0">
              <a:spcBef>
                <a:spcPts val="560"/>
              </a:spcBef>
              <a:spcAft>
                <a:spcPts val="0"/>
              </a:spcAft>
              <a:buClr>
                <a:srgbClr val="006600"/>
              </a:buClr>
              <a:buSzPts val="2300"/>
              <a:buFont typeface="Arial"/>
              <a:buChar char="•"/>
            </a:pPr>
            <a:r>
              <a:rPr lang="en-US" sz="2300" dirty="0">
                <a:solidFill>
                  <a:srgbClr val="006600"/>
                </a:solidFill>
              </a:rPr>
              <a:t>Complete SWOL by 12:00 Noon each day</a:t>
            </a:r>
            <a:endParaRPr sz="2700" dirty="0"/>
          </a:p>
          <a:p>
            <a:pPr marL="342900" lvl="0" indent="-311150" algn="l" rtl="0">
              <a:spcBef>
                <a:spcPts val="560"/>
              </a:spcBef>
              <a:spcAft>
                <a:spcPts val="0"/>
              </a:spcAft>
              <a:buClr>
                <a:srgbClr val="006600"/>
              </a:buClr>
              <a:buSzPts val="2300"/>
              <a:buFont typeface="Arial"/>
              <a:buChar char="•"/>
            </a:pPr>
            <a:r>
              <a:rPr lang="en-US" sz="2300" dirty="0">
                <a:solidFill>
                  <a:srgbClr val="006600"/>
                </a:solidFill>
              </a:rPr>
              <a:t>Wear a mask while not on the water</a:t>
            </a:r>
            <a:endParaRPr sz="2700" dirty="0"/>
          </a:p>
          <a:p>
            <a:pPr marL="342900" lvl="0" indent="-311150" algn="l" rtl="0">
              <a:spcBef>
                <a:spcPts val="560"/>
              </a:spcBef>
              <a:spcAft>
                <a:spcPts val="0"/>
              </a:spcAft>
              <a:buClr>
                <a:srgbClr val="006600"/>
              </a:buClr>
              <a:buSzPts val="2300"/>
              <a:buFont typeface="Arial"/>
              <a:buChar char="•"/>
            </a:pPr>
            <a:r>
              <a:rPr lang="en-US" sz="2300" dirty="0">
                <a:solidFill>
                  <a:srgbClr val="006600"/>
                </a:solidFill>
              </a:rPr>
              <a:t>Bring a refillable water bottle</a:t>
            </a:r>
            <a:endParaRPr sz="2300" dirty="0">
              <a:solidFill>
                <a:srgbClr val="006600"/>
              </a:solidFill>
            </a:endParaRPr>
          </a:p>
          <a:p>
            <a:pPr marL="342900" lvl="0" indent="-311150" algn="l" rtl="0">
              <a:spcBef>
                <a:spcPts val="560"/>
              </a:spcBef>
              <a:spcAft>
                <a:spcPts val="0"/>
              </a:spcAft>
              <a:buClr>
                <a:srgbClr val="006600"/>
              </a:buClr>
              <a:buSzPts val="2300"/>
              <a:buChar char="•"/>
            </a:pPr>
            <a:r>
              <a:rPr lang="en-US" sz="2300" dirty="0">
                <a:solidFill>
                  <a:srgbClr val="006600"/>
                </a:solidFill>
              </a:rPr>
              <a:t>Wear “crew appropriate” clothing.</a:t>
            </a:r>
            <a:endParaRPr sz="2300" dirty="0">
              <a:solidFill>
                <a:srgbClr val="006600"/>
              </a:solidFill>
            </a:endParaRPr>
          </a:p>
          <a:p>
            <a:pPr marL="0" lvl="0" indent="0" algn="l" rtl="0">
              <a:spcBef>
                <a:spcPts val="560"/>
              </a:spcBef>
              <a:spcAft>
                <a:spcPts val="0"/>
              </a:spcAft>
              <a:buClr>
                <a:schemeClr val="dk1"/>
              </a:buClr>
              <a:buSzPts val="2800"/>
              <a:buFont typeface="Arial"/>
              <a:buNone/>
            </a:pPr>
            <a:endParaRPr sz="2300" dirty="0">
              <a:solidFill>
                <a:srgbClr val="006600"/>
              </a:solidFill>
            </a:endParaRPr>
          </a:p>
          <a:p>
            <a:pPr marL="0" lvl="0" indent="0" algn="l" rtl="0">
              <a:spcBef>
                <a:spcPts val="560"/>
              </a:spcBef>
              <a:spcAft>
                <a:spcPts val="0"/>
              </a:spcAft>
              <a:buClr>
                <a:srgbClr val="006600"/>
              </a:buClr>
              <a:buSzPts val="2800"/>
              <a:buFont typeface="Arial"/>
              <a:buNone/>
            </a:pPr>
            <a:endParaRPr sz="2700" dirty="0"/>
          </a:p>
          <a:p>
            <a:pPr marL="0" lvl="0" indent="0" algn="l" rtl="0">
              <a:spcBef>
                <a:spcPts val="560"/>
              </a:spcBef>
              <a:spcAft>
                <a:spcPts val="0"/>
              </a:spcAft>
              <a:buClr>
                <a:schemeClr val="dk1"/>
              </a:buClr>
              <a:buSzPts val="2800"/>
              <a:buFont typeface="Arial"/>
              <a:buNone/>
            </a:pPr>
            <a:endParaRPr sz="2800" dirty="0">
              <a:solidFill>
                <a:srgbClr val="0066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cf15b12495_0_0"/>
          <p:cNvSpPr txBox="1">
            <a:spLocks noGrp="1"/>
          </p:cNvSpPr>
          <p:nvPr>
            <p:ph type="title"/>
          </p:nvPr>
        </p:nvSpPr>
        <p:spPr>
          <a:xfrm>
            <a:off x="457200" y="152400"/>
            <a:ext cx="8229600" cy="738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rgbClr val="006600"/>
                </a:solidFill>
              </a:rPr>
              <a:t>Crew Appropriate Clothing</a:t>
            </a:r>
            <a:endParaRPr/>
          </a:p>
        </p:txBody>
      </p:sp>
      <p:sp>
        <p:nvSpPr>
          <p:cNvPr id="214" name="Google Shape;214;gcf15b12495_0_0"/>
          <p:cNvSpPr txBox="1">
            <a:spLocks noGrp="1"/>
          </p:cNvSpPr>
          <p:nvPr>
            <p:ph type="body" idx="1"/>
          </p:nvPr>
        </p:nvSpPr>
        <p:spPr>
          <a:xfrm>
            <a:off x="457200" y="992600"/>
            <a:ext cx="8229600" cy="5636700"/>
          </a:xfrm>
          <a:prstGeom prst="rect">
            <a:avLst/>
          </a:prstGeom>
          <a:noFill/>
          <a:ln>
            <a:noFill/>
          </a:ln>
        </p:spPr>
        <p:txBody>
          <a:bodyPr spcFirstLastPara="1" wrap="square" lIns="91425" tIns="45700" rIns="91425" bIns="45700" anchor="t" anchorCtr="0">
            <a:noAutofit/>
          </a:bodyPr>
          <a:lstStyle/>
          <a:p>
            <a:pPr marL="457200" lvl="0" indent="-374650" algn="l" rtl="0">
              <a:spcBef>
                <a:spcPts val="560"/>
              </a:spcBef>
              <a:spcAft>
                <a:spcPts val="0"/>
              </a:spcAft>
              <a:buClr>
                <a:srgbClr val="006600"/>
              </a:buClr>
              <a:buSzPts val="2300"/>
              <a:buChar char="•"/>
            </a:pPr>
            <a:r>
              <a:rPr lang="en-US" sz="2300" dirty="0">
                <a:solidFill>
                  <a:srgbClr val="006600"/>
                </a:solidFill>
              </a:rPr>
              <a:t>Wear/bring shoes you are comfortable running in. Yes, crew is a water sport, but you will be doing land workouts, including running.</a:t>
            </a:r>
            <a:endParaRPr sz="2300" dirty="0">
              <a:solidFill>
                <a:srgbClr val="006600"/>
              </a:solidFill>
            </a:endParaRPr>
          </a:p>
          <a:p>
            <a:pPr marL="457200" lvl="0" indent="-374650" algn="l" rtl="0">
              <a:spcBef>
                <a:spcPts val="0"/>
              </a:spcBef>
              <a:spcAft>
                <a:spcPts val="0"/>
              </a:spcAft>
              <a:buClr>
                <a:srgbClr val="006600"/>
              </a:buClr>
              <a:buSzPts val="2300"/>
              <a:buChar char="•"/>
            </a:pPr>
            <a:r>
              <a:rPr lang="en-US" sz="2300" dirty="0">
                <a:solidFill>
                  <a:srgbClr val="006600"/>
                </a:solidFill>
              </a:rPr>
              <a:t>No short shorts, crop tops, or bare midriff.</a:t>
            </a:r>
            <a:endParaRPr sz="2300" dirty="0">
              <a:solidFill>
                <a:srgbClr val="006600"/>
              </a:solidFill>
            </a:endParaRPr>
          </a:p>
          <a:p>
            <a:pPr marL="457200" lvl="0" indent="-374650" algn="l" rtl="0">
              <a:spcBef>
                <a:spcPts val="0"/>
              </a:spcBef>
              <a:spcAft>
                <a:spcPts val="0"/>
              </a:spcAft>
              <a:buClr>
                <a:srgbClr val="006600"/>
              </a:buClr>
              <a:buSzPts val="2300"/>
              <a:buChar char="•"/>
            </a:pPr>
            <a:r>
              <a:rPr lang="en-US" sz="2300" dirty="0">
                <a:solidFill>
                  <a:srgbClr val="006600"/>
                </a:solidFill>
              </a:rPr>
              <a:t>No baggy shorts - they can get caught in the slides. Get a few pair of black spandex-type shorts. They can also serve as the bottom half of your uniform.</a:t>
            </a:r>
            <a:endParaRPr sz="2300" dirty="0">
              <a:solidFill>
                <a:srgbClr val="006600"/>
              </a:solidFill>
            </a:endParaRPr>
          </a:p>
          <a:p>
            <a:pPr marL="0" lvl="0" indent="0" algn="l" rtl="0">
              <a:spcBef>
                <a:spcPts val="560"/>
              </a:spcBef>
              <a:spcAft>
                <a:spcPts val="0"/>
              </a:spcAft>
              <a:buClr>
                <a:schemeClr val="dk1"/>
              </a:buClr>
              <a:buSzPts val="2800"/>
              <a:buFont typeface="Arial"/>
              <a:buNone/>
            </a:pPr>
            <a:endParaRPr sz="2800" dirty="0">
              <a:solidFill>
                <a:srgbClr val="006600"/>
              </a:solidFill>
            </a:endParaRPr>
          </a:p>
        </p:txBody>
      </p:sp>
      <p:pic>
        <p:nvPicPr>
          <p:cNvPr id="215" name="Google Shape;215;gcf15b12495_0_0"/>
          <p:cNvPicPr preferRelativeResize="0"/>
          <p:nvPr/>
        </p:nvPicPr>
        <p:blipFill>
          <a:blip r:embed="rId3">
            <a:alphaModFix/>
          </a:blip>
          <a:stretch>
            <a:fillRect/>
          </a:stretch>
        </p:blipFill>
        <p:spPr>
          <a:xfrm>
            <a:off x="507578" y="3695953"/>
            <a:ext cx="2722150" cy="2722150"/>
          </a:xfrm>
          <a:prstGeom prst="rect">
            <a:avLst/>
          </a:prstGeom>
          <a:noFill/>
          <a:ln>
            <a:noFill/>
          </a:ln>
        </p:spPr>
      </p:pic>
      <p:pic>
        <p:nvPicPr>
          <p:cNvPr id="216" name="Google Shape;216;gcf15b12495_0_0"/>
          <p:cNvPicPr preferRelativeResize="0"/>
          <p:nvPr/>
        </p:nvPicPr>
        <p:blipFill>
          <a:blip r:embed="rId4">
            <a:alphaModFix/>
          </a:blip>
          <a:stretch>
            <a:fillRect/>
          </a:stretch>
        </p:blipFill>
        <p:spPr>
          <a:xfrm>
            <a:off x="3917800" y="3835075"/>
            <a:ext cx="2143125" cy="2143125"/>
          </a:xfrm>
          <a:prstGeom prst="rect">
            <a:avLst/>
          </a:prstGeom>
          <a:noFill/>
          <a:ln>
            <a:noFill/>
          </a:ln>
        </p:spPr>
      </p:pic>
      <p:pic>
        <p:nvPicPr>
          <p:cNvPr id="217" name="Google Shape;217;gcf15b12495_0_0"/>
          <p:cNvPicPr preferRelativeResize="0"/>
          <p:nvPr/>
        </p:nvPicPr>
        <p:blipFill>
          <a:blip r:embed="rId5">
            <a:alphaModFix/>
          </a:blip>
          <a:stretch>
            <a:fillRect/>
          </a:stretch>
        </p:blipFill>
        <p:spPr>
          <a:xfrm>
            <a:off x="6625425" y="3858588"/>
            <a:ext cx="1397399" cy="2096098"/>
          </a:xfrm>
          <a:prstGeom prst="rect">
            <a:avLst/>
          </a:prstGeom>
          <a:noFill/>
          <a:ln>
            <a:noFill/>
          </a:ln>
        </p:spPr>
      </p:pic>
      <p:pic>
        <p:nvPicPr>
          <p:cNvPr id="218" name="Google Shape;218;gcf15b12495_0_0"/>
          <p:cNvPicPr preferRelativeResize="0"/>
          <p:nvPr/>
        </p:nvPicPr>
        <p:blipFill>
          <a:blip r:embed="rId6">
            <a:alphaModFix/>
          </a:blip>
          <a:stretch>
            <a:fillRect/>
          </a:stretch>
        </p:blipFill>
        <p:spPr>
          <a:xfrm>
            <a:off x="5711873" y="4342748"/>
            <a:ext cx="1082200" cy="1127775"/>
          </a:xfrm>
          <a:prstGeom prst="rect">
            <a:avLst/>
          </a:prstGeom>
          <a:noFill/>
          <a:ln>
            <a:noFill/>
          </a:ln>
        </p:spPr>
      </p:pic>
      <p:pic>
        <p:nvPicPr>
          <p:cNvPr id="219" name="Google Shape;219;gcf15b12495_0_0"/>
          <p:cNvPicPr preferRelativeResize="0"/>
          <p:nvPr/>
        </p:nvPicPr>
        <p:blipFill>
          <a:blip r:embed="rId7">
            <a:alphaModFix/>
          </a:blip>
          <a:stretch>
            <a:fillRect/>
          </a:stretch>
        </p:blipFill>
        <p:spPr>
          <a:xfrm>
            <a:off x="1270837" y="4568250"/>
            <a:ext cx="1195625" cy="1195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5"/>
          <p:cNvSpPr txBox="1">
            <a:spLocks noGrp="1"/>
          </p:cNvSpPr>
          <p:nvPr>
            <p:ph type="title"/>
          </p:nvPr>
        </p:nvSpPr>
        <p:spPr>
          <a:xfrm>
            <a:off x="381000" y="228600"/>
            <a:ext cx="82296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dirty="0">
                <a:solidFill>
                  <a:srgbClr val="008000"/>
                </a:solidFill>
              </a:rPr>
              <a:t>2022 Spring Regatta Schedule</a:t>
            </a:r>
            <a:endParaRPr dirty="0"/>
          </a:p>
        </p:txBody>
      </p:sp>
      <p:sp>
        <p:nvSpPr>
          <p:cNvPr id="225" name="Google Shape;225;p15"/>
          <p:cNvSpPr txBox="1">
            <a:spLocks noGrp="1"/>
          </p:cNvSpPr>
          <p:nvPr>
            <p:ph type="body" idx="1"/>
          </p:nvPr>
        </p:nvSpPr>
        <p:spPr>
          <a:xfrm>
            <a:off x="457200" y="990600"/>
            <a:ext cx="8534400" cy="57150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a:p>
            <a:pPr marL="342900" lvl="0" indent="-342900" algn="l" rtl="0">
              <a:spcBef>
                <a:spcPts val="160"/>
              </a:spcBef>
              <a:spcAft>
                <a:spcPts val="0"/>
              </a:spcAft>
              <a:buClr>
                <a:schemeClr val="dk1"/>
              </a:buClr>
              <a:buSzPts val="800"/>
              <a:buFont typeface="Arial"/>
              <a:buNone/>
            </a:pPr>
            <a:endParaRPr sz="800" b="1" dirty="0">
              <a:solidFill>
                <a:srgbClr val="008000"/>
              </a:solidFill>
            </a:endParaRPr>
          </a:p>
        </p:txBody>
      </p:sp>
      <p:graphicFrame>
        <p:nvGraphicFramePr>
          <p:cNvPr id="226" name="Google Shape;226;p15"/>
          <p:cNvGraphicFramePr/>
          <p:nvPr>
            <p:extLst>
              <p:ext uri="{D42A27DB-BD31-4B8C-83A1-F6EECF244321}">
                <p14:modId xmlns:p14="http://schemas.microsoft.com/office/powerpoint/2010/main" val="1088309604"/>
              </p:ext>
            </p:extLst>
          </p:nvPr>
        </p:nvGraphicFramePr>
        <p:xfrm>
          <a:off x="1732291" y="1093933"/>
          <a:ext cx="5679417" cy="4408035"/>
        </p:xfrm>
        <a:graphic>
          <a:graphicData uri="http://schemas.openxmlformats.org/drawingml/2006/table">
            <a:tbl>
              <a:tblPr firstRow="1" firstCol="1" bandRow="1">
                <a:noFill/>
                <a:tableStyleId>{BFB44D41-3183-4DC2-89CF-ACC6A4267001}</a:tableStyleId>
              </a:tblPr>
              <a:tblGrid>
                <a:gridCol w="1969168">
                  <a:extLst>
                    <a:ext uri="{9D8B030D-6E8A-4147-A177-3AD203B41FA5}">
                      <a16:colId xmlns:a16="http://schemas.microsoft.com/office/drawing/2014/main" val="20000"/>
                    </a:ext>
                  </a:extLst>
                </a:gridCol>
                <a:gridCol w="3710249">
                  <a:extLst>
                    <a:ext uri="{9D8B030D-6E8A-4147-A177-3AD203B41FA5}">
                      <a16:colId xmlns:a16="http://schemas.microsoft.com/office/drawing/2014/main" val="20001"/>
                    </a:ext>
                  </a:extLst>
                </a:gridCol>
              </a:tblGrid>
              <a:tr h="438281">
                <a:tc>
                  <a:txBody>
                    <a:bodyPr/>
                    <a:lstStyle/>
                    <a:p>
                      <a:pPr marL="0" marR="0" lvl="0" indent="0" algn="l" rtl="0">
                        <a:lnSpc>
                          <a:spcPct val="107000"/>
                        </a:lnSpc>
                        <a:spcBef>
                          <a:spcPts val="0"/>
                        </a:spcBef>
                        <a:spcAft>
                          <a:spcPts val="0"/>
                        </a:spcAft>
                        <a:buNone/>
                      </a:pPr>
                      <a:r>
                        <a:rPr lang="en-US" sz="1800" b="0" dirty="0">
                          <a:latin typeface="+mn-lt"/>
                        </a:rPr>
                        <a:t>Mar 19</a:t>
                      </a:r>
                      <a:endParaRPr sz="1800" b="0" dirty="0">
                        <a:latin typeface="+mn-lt"/>
                        <a:ea typeface="Calibri"/>
                        <a:cs typeface="Calibri"/>
                        <a:sym typeface="Calibri"/>
                      </a:endParaRPr>
                    </a:p>
                  </a:txBody>
                  <a:tcPr marL="68575" marR="68575" marT="0" marB="0" anchor="ctr">
                    <a:solidFill>
                      <a:srgbClr val="006600"/>
                    </a:solidFill>
                  </a:tcPr>
                </a:tc>
                <a:tc>
                  <a:txBody>
                    <a:bodyPr/>
                    <a:lstStyle/>
                    <a:p>
                      <a:pPr marL="0" lvl="0" indent="0" algn="l" rtl="0">
                        <a:lnSpc>
                          <a:spcPct val="107000"/>
                        </a:lnSpc>
                        <a:spcBef>
                          <a:spcPts val="0"/>
                        </a:spcBef>
                        <a:spcAft>
                          <a:spcPts val="0"/>
                        </a:spcAft>
                        <a:buClr>
                          <a:schemeClr val="dk1"/>
                        </a:buClr>
                        <a:buFont typeface="Arial"/>
                        <a:buNone/>
                      </a:pPr>
                      <a:r>
                        <a:rPr lang="en-US" sz="1800" b="0" dirty="0">
                          <a:solidFill>
                            <a:srgbClr val="FFFF00"/>
                          </a:solidFill>
                          <a:latin typeface="+mn-lt"/>
                        </a:rPr>
                        <a:t>Polar Bear</a:t>
                      </a:r>
                      <a:endParaRPr sz="1800" b="0" dirty="0">
                        <a:solidFill>
                          <a:srgbClr val="FFFF00"/>
                        </a:solidFill>
                        <a:latin typeface="+mn-lt"/>
                        <a:ea typeface="Calibri"/>
                        <a:cs typeface="Calibri"/>
                        <a:sym typeface="Calibri"/>
                      </a:endParaRPr>
                    </a:p>
                  </a:txBody>
                  <a:tcPr marL="68575" marR="68575" marT="0" marB="0" anchor="ctr">
                    <a:solidFill>
                      <a:srgbClr val="006600"/>
                    </a:solidFill>
                  </a:tcPr>
                </a:tc>
                <a:extLst>
                  <a:ext uri="{0D108BD9-81ED-4DB2-BD59-A6C34878D82A}">
                    <a16:rowId xmlns:a16="http://schemas.microsoft.com/office/drawing/2014/main" val="10000"/>
                  </a:ext>
                </a:extLst>
              </a:tr>
              <a:tr h="438281">
                <a:tc>
                  <a:txBody>
                    <a:bodyPr/>
                    <a:lstStyle/>
                    <a:p>
                      <a:pPr marL="0" marR="0" lvl="0" indent="0" algn="l" rtl="0">
                        <a:lnSpc>
                          <a:spcPct val="107000"/>
                        </a:lnSpc>
                        <a:spcBef>
                          <a:spcPts val="0"/>
                        </a:spcBef>
                        <a:spcAft>
                          <a:spcPts val="0"/>
                        </a:spcAft>
                        <a:buNone/>
                      </a:pPr>
                      <a:r>
                        <a:rPr lang="en-US" sz="1800" b="0" dirty="0">
                          <a:latin typeface="+mn-lt"/>
                        </a:rPr>
                        <a:t>Mar 26</a:t>
                      </a:r>
                      <a:endParaRPr sz="1800" b="0" dirty="0">
                        <a:latin typeface="+mn-lt"/>
                        <a:ea typeface="Calibri"/>
                        <a:cs typeface="Calibri"/>
                        <a:sym typeface="Calibri"/>
                      </a:endParaRPr>
                    </a:p>
                  </a:txBody>
                  <a:tcPr marL="68575" marR="68575" marT="0" marB="0" anchor="ctr">
                    <a:solidFill>
                      <a:srgbClr val="006600"/>
                    </a:solidFill>
                  </a:tcPr>
                </a:tc>
                <a:tc>
                  <a:txBody>
                    <a:bodyPr/>
                    <a:lstStyle/>
                    <a:p>
                      <a:pPr marL="0" lvl="0" indent="0" algn="l" rtl="0">
                        <a:lnSpc>
                          <a:spcPct val="107000"/>
                        </a:lnSpc>
                        <a:spcBef>
                          <a:spcPts val="0"/>
                        </a:spcBef>
                        <a:spcAft>
                          <a:spcPts val="0"/>
                        </a:spcAft>
                        <a:buClr>
                          <a:schemeClr val="dk1"/>
                        </a:buClr>
                        <a:buFont typeface="Arial"/>
                        <a:buNone/>
                      </a:pPr>
                      <a:r>
                        <a:rPr lang="en-US" sz="1800" dirty="0">
                          <a:solidFill>
                            <a:srgbClr val="FFFF00"/>
                          </a:solidFill>
                          <a:latin typeface="+mn-lt"/>
                        </a:rPr>
                        <a:t>Regional Park</a:t>
                      </a:r>
                      <a:endParaRPr sz="1800" b="0" dirty="0">
                        <a:solidFill>
                          <a:srgbClr val="FFFF00"/>
                        </a:solidFill>
                        <a:latin typeface="+mn-lt"/>
                        <a:ea typeface="Calibri"/>
                        <a:cs typeface="Calibri"/>
                        <a:sym typeface="Calibri"/>
                      </a:endParaRPr>
                    </a:p>
                  </a:txBody>
                  <a:tcPr marL="68575" marR="68575" marT="0" marB="0" anchor="ctr">
                    <a:solidFill>
                      <a:srgbClr val="006600"/>
                    </a:solidFill>
                  </a:tcPr>
                </a:tc>
                <a:extLst>
                  <a:ext uri="{0D108BD9-81ED-4DB2-BD59-A6C34878D82A}">
                    <a16:rowId xmlns:a16="http://schemas.microsoft.com/office/drawing/2014/main" val="10001"/>
                  </a:ext>
                </a:extLst>
              </a:tr>
              <a:tr h="438281">
                <a:tc>
                  <a:txBody>
                    <a:bodyPr/>
                    <a:lstStyle/>
                    <a:p>
                      <a:pPr marL="0" marR="0" lvl="0" indent="0" algn="l" rtl="0">
                        <a:lnSpc>
                          <a:spcPct val="107000"/>
                        </a:lnSpc>
                        <a:spcBef>
                          <a:spcPts val="0"/>
                        </a:spcBef>
                        <a:spcAft>
                          <a:spcPts val="0"/>
                        </a:spcAft>
                        <a:buNone/>
                      </a:pPr>
                      <a:r>
                        <a:rPr lang="en-US" sz="1800" b="0" dirty="0">
                          <a:latin typeface="+mn-lt"/>
                        </a:rPr>
                        <a:t>Apr 02</a:t>
                      </a:r>
                      <a:endParaRPr sz="1800" b="0" dirty="0">
                        <a:latin typeface="+mn-lt"/>
                        <a:ea typeface="Calibri"/>
                        <a:cs typeface="Calibri"/>
                        <a:sym typeface="Calibri"/>
                      </a:endParaRPr>
                    </a:p>
                  </a:txBody>
                  <a:tcPr marL="68575" marR="68575" marT="0" marB="0" anchor="ctr">
                    <a:solidFill>
                      <a:srgbClr val="006600"/>
                    </a:solidFill>
                  </a:tcPr>
                </a:tc>
                <a:tc>
                  <a:txBody>
                    <a:bodyPr/>
                    <a:lstStyle/>
                    <a:p>
                      <a:pPr marL="0" lvl="0" indent="0" algn="l" rtl="0">
                        <a:lnSpc>
                          <a:spcPct val="107000"/>
                        </a:lnSpc>
                        <a:spcBef>
                          <a:spcPts val="0"/>
                        </a:spcBef>
                        <a:spcAft>
                          <a:spcPts val="0"/>
                        </a:spcAft>
                        <a:buClr>
                          <a:schemeClr val="dk1"/>
                        </a:buClr>
                        <a:buFont typeface="Arial"/>
                        <a:buNone/>
                      </a:pPr>
                      <a:r>
                        <a:rPr lang="en-US" sz="1800" dirty="0">
                          <a:solidFill>
                            <a:srgbClr val="FFFF00"/>
                          </a:solidFill>
                          <a:latin typeface="+mn-lt"/>
                        </a:rPr>
                        <a:t>Walter Mess</a:t>
                      </a:r>
                      <a:endParaRPr sz="1800" b="0" dirty="0">
                        <a:solidFill>
                          <a:srgbClr val="FFFF00"/>
                        </a:solidFill>
                        <a:latin typeface="+mn-lt"/>
                        <a:ea typeface="Calibri"/>
                        <a:cs typeface="Calibri"/>
                        <a:sym typeface="Calibri"/>
                      </a:endParaRPr>
                    </a:p>
                  </a:txBody>
                  <a:tcPr marL="68575" marR="68575" marT="0" marB="0" anchor="ctr">
                    <a:solidFill>
                      <a:srgbClr val="006600"/>
                    </a:solidFill>
                  </a:tcPr>
                </a:tc>
                <a:extLst>
                  <a:ext uri="{0D108BD9-81ED-4DB2-BD59-A6C34878D82A}">
                    <a16:rowId xmlns:a16="http://schemas.microsoft.com/office/drawing/2014/main" val="10002"/>
                  </a:ext>
                </a:extLst>
              </a:tr>
              <a:tr h="438281">
                <a:tc>
                  <a:txBody>
                    <a:bodyPr/>
                    <a:lstStyle/>
                    <a:p>
                      <a:pPr marL="0" marR="0" lvl="0" indent="0" algn="l" rtl="0">
                        <a:lnSpc>
                          <a:spcPct val="107000"/>
                        </a:lnSpc>
                        <a:spcBef>
                          <a:spcPts val="0"/>
                        </a:spcBef>
                        <a:spcAft>
                          <a:spcPts val="0"/>
                        </a:spcAft>
                        <a:buNone/>
                      </a:pPr>
                      <a:r>
                        <a:rPr lang="en-US" sz="1800" b="0" dirty="0">
                          <a:latin typeface="+mn-lt"/>
                        </a:rPr>
                        <a:t>Apr 09</a:t>
                      </a:r>
                      <a:endParaRPr sz="1800" b="0" dirty="0">
                        <a:latin typeface="+mn-lt"/>
                        <a:ea typeface="Calibri"/>
                        <a:cs typeface="Calibri"/>
                        <a:sym typeface="Calibri"/>
                      </a:endParaRPr>
                    </a:p>
                  </a:txBody>
                  <a:tcPr marL="68575" marR="68575" marT="0" marB="0" anchor="ctr">
                    <a:solidFill>
                      <a:srgbClr val="006600"/>
                    </a:solidFill>
                  </a:tcPr>
                </a:tc>
                <a:tc>
                  <a:txBody>
                    <a:bodyPr/>
                    <a:lstStyle/>
                    <a:p>
                      <a:pPr marL="0" lvl="0" indent="0" algn="l" rtl="0">
                        <a:lnSpc>
                          <a:spcPct val="107000"/>
                        </a:lnSpc>
                        <a:spcBef>
                          <a:spcPts val="0"/>
                        </a:spcBef>
                        <a:spcAft>
                          <a:spcPts val="0"/>
                        </a:spcAft>
                        <a:buClr>
                          <a:schemeClr val="dk1"/>
                        </a:buClr>
                        <a:buFont typeface="Arial"/>
                        <a:buNone/>
                      </a:pPr>
                      <a:r>
                        <a:rPr lang="en-US" sz="1800" dirty="0">
                          <a:solidFill>
                            <a:srgbClr val="FFFF00"/>
                          </a:solidFill>
                          <a:latin typeface="+mn-lt"/>
                        </a:rPr>
                        <a:t>Darrell Winslow or James River</a:t>
                      </a:r>
                      <a:endParaRPr sz="1800" b="0" dirty="0">
                        <a:solidFill>
                          <a:srgbClr val="FFFF00"/>
                        </a:solidFill>
                        <a:latin typeface="+mn-lt"/>
                        <a:ea typeface="Calibri"/>
                        <a:cs typeface="Calibri"/>
                        <a:sym typeface="Calibri"/>
                      </a:endParaRPr>
                    </a:p>
                  </a:txBody>
                  <a:tcPr marL="68575" marR="68575" marT="0" marB="0" anchor="ctr">
                    <a:solidFill>
                      <a:srgbClr val="006600"/>
                    </a:solidFill>
                  </a:tcPr>
                </a:tc>
                <a:extLst>
                  <a:ext uri="{0D108BD9-81ED-4DB2-BD59-A6C34878D82A}">
                    <a16:rowId xmlns:a16="http://schemas.microsoft.com/office/drawing/2014/main" val="10003"/>
                  </a:ext>
                </a:extLst>
              </a:tr>
              <a:tr h="438281">
                <a:tc>
                  <a:txBody>
                    <a:bodyPr/>
                    <a:lstStyle/>
                    <a:p>
                      <a:pPr marL="0" marR="0" lvl="0" indent="0" algn="l" rtl="0">
                        <a:lnSpc>
                          <a:spcPct val="107000"/>
                        </a:lnSpc>
                        <a:spcBef>
                          <a:spcPts val="0"/>
                        </a:spcBef>
                        <a:spcAft>
                          <a:spcPts val="0"/>
                        </a:spcAft>
                        <a:buNone/>
                      </a:pPr>
                      <a:r>
                        <a:rPr lang="en-US" sz="1800" b="0" dirty="0">
                          <a:latin typeface="+mn-lt"/>
                        </a:rPr>
                        <a:t>Apr 16</a:t>
                      </a:r>
                      <a:endParaRPr sz="1800" b="0" dirty="0">
                        <a:latin typeface="+mn-lt"/>
                        <a:ea typeface="Calibri"/>
                        <a:cs typeface="Calibri"/>
                        <a:sym typeface="Calibri"/>
                      </a:endParaRPr>
                    </a:p>
                  </a:txBody>
                  <a:tcPr marL="68575" marR="68575" marT="0" marB="0" anchor="ctr">
                    <a:solidFill>
                      <a:srgbClr val="006600"/>
                    </a:solidFill>
                  </a:tcPr>
                </a:tc>
                <a:tc>
                  <a:txBody>
                    <a:bodyPr/>
                    <a:lstStyle/>
                    <a:p>
                      <a:pPr marL="0" lvl="0" indent="0" algn="l" rtl="0">
                        <a:lnSpc>
                          <a:spcPct val="107000"/>
                        </a:lnSpc>
                        <a:spcBef>
                          <a:spcPts val="0"/>
                        </a:spcBef>
                        <a:spcAft>
                          <a:spcPts val="0"/>
                        </a:spcAft>
                        <a:buClr>
                          <a:schemeClr val="dk1"/>
                        </a:buClr>
                        <a:buFont typeface="Arial"/>
                        <a:buNone/>
                      </a:pPr>
                      <a:r>
                        <a:rPr lang="en-US" sz="1800" dirty="0">
                          <a:solidFill>
                            <a:srgbClr val="FFFF00"/>
                          </a:solidFill>
                          <a:latin typeface="+mn-lt"/>
                        </a:rPr>
                        <a:t>Easter Weekend – No Regatta</a:t>
                      </a:r>
                      <a:endParaRPr sz="1800" b="0" dirty="0">
                        <a:solidFill>
                          <a:srgbClr val="FFFF00"/>
                        </a:solidFill>
                        <a:latin typeface="+mn-lt"/>
                        <a:ea typeface="Calibri"/>
                        <a:cs typeface="Calibri"/>
                        <a:sym typeface="Calibri"/>
                      </a:endParaRPr>
                    </a:p>
                  </a:txBody>
                  <a:tcPr marL="68575" marR="68575" marT="0" marB="0" anchor="ctr">
                    <a:solidFill>
                      <a:srgbClr val="006600"/>
                    </a:solidFill>
                  </a:tcPr>
                </a:tc>
                <a:extLst>
                  <a:ext uri="{0D108BD9-81ED-4DB2-BD59-A6C34878D82A}">
                    <a16:rowId xmlns:a16="http://schemas.microsoft.com/office/drawing/2014/main" val="10004"/>
                  </a:ext>
                </a:extLst>
              </a:tr>
              <a:tr h="463506">
                <a:tc>
                  <a:txBody>
                    <a:bodyPr/>
                    <a:lstStyle/>
                    <a:p>
                      <a:pPr marL="0" marR="0" lvl="0" indent="0" algn="l" rtl="0">
                        <a:lnSpc>
                          <a:spcPct val="107000"/>
                        </a:lnSpc>
                        <a:spcBef>
                          <a:spcPts val="0"/>
                        </a:spcBef>
                        <a:spcAft>
                          <a:spcPts val="0"/>
                        </a:spcAft>
                        <a:buNone/>
                      </a:pPr>
                      <a:r>
                        <a:rPr lang="en-US" sz="1800" b="0" dirty="0">
                          <a:latin typeface="+mn-lt"/>
                        </a:rPr>
                        <a:t>Apr 23</a:t>
                      </a:r>
                      <a:endParaRPr sz="1800" b="0" dirty="0">
                        <a:latin typeface="+mn-lt"/>
                        <a:ea typeface="Calibri"/>
                        <a:cs typeface="Calibri"/>
                        <a:sym typeface="Calibri"/>
                      </a:endParaRPr>
                    </a:p>
                  </a:txBody>
                  <a:tcPr marL="68575" marR="68575" marT="0" marB="0" anchor="ctr">
                    <a:solidFill>
                      <a:srgbClr val="006600"/>
                    </a:solidFill>
                  </a:tcPr>
                </a:tc>
                <a:tc>
                  <a:txBody>
                    <a:bodyPr/>
                    <a:lstStyle/>
                    <a:p>
                      <a:pPr marL="0" lvl="0" indent="0" algn="l" rtl="0">
                        <a:lnSpc>
                          <a:spcPct val="107000"/>
                        </a:lnSpc>
                        <a:spcBef>
                          <a:spcPts val="0"/>
                        </a:spcBef>
                        <a:spcAft>
                          <a:spcPts val="0"/>
                        </a:spcAft>
                        <a:buClr>
                          <a:schemeClr val="dk1"/>
                        </a:buClr>
                        <a:buFont typeface="Arial"/>
                        <a:buNone/>
                      </a:pPr>
                      <a:r>
                        <a:rPr lang="en-US" sz="1800" b="0" dirty="0" err="1">
                          <a:solidFill>
                            <a:srgbClr val="FFFF00"/>
                          </a:solidFill>
                          <a:latin typeface="+mn-lt"/>
                          <a:ea typeface="Calibri"/>
                          <a:cs typeface="Calibri"/>
                          <a:sym typeface="Calibri"/>
                        </a:rPr>
                        <a:t>Ryz</a:t>
                      </a:r>
                      <a:r>
                        <a:rPr lang="en-US" sz="1800" b="0" dirty="0">
                          <a:solidFill>
                            <a:srgbClr val="FFFF00"/>
                          </a:solidFill>
                          <a:latin typeface="+mn-lt"/>
                          <a:ea typeface="Calibri"/>
                          <a:cs typeface="Calibri"/>
                          <a:sym typeface="Calibri"/>
                        </a:rPr>
                        <a:t> </a:t>
                      </a:r>
                      <a:r>
                        <a:rPr lang="en-US" sz="1800" b="0" dirty="0" err="1">
                          <a:solidFill>
                            <a:srgbClr val="FFFF00"/>
                          </a:solidFill>
                          <a:latin typeface="+mn-lt"/>
                          <a:ea typeface="Calibri"/>
                          <a:cs typeface="Calibri"/>
                          <a:sym typeface="Calibri"/>
                        </a:rPr>
                        <a:t>Obuchowicz</a:t>
                      </a:r>
                      <a:endParaRPr sz="1800" b="0" dirty="0">
                        <a:solidFill>
                          <a:srgbClr val="FFFF00"/>
                        </a:solidFill>
                        <a:latin typeface="+mn-lt"/>
                        <a:ea typeface="Calibri"/>
                        <a:cs typeface="Calibri"/>
                        <a:sym typeface="Calibri"/>
                      </a:endParaRPr>
                    </a:p>
                  </a:txBody>
                  <a:tcPr marL="68575" marR="68575" marT="0" marB="0" anchor="ctr">
                    <a:solidFill>
                      <a:srgbClr val="006600"/>
                    </a:solidFill>
                  </a:tcPr>
                </a:tc>
                <a:extLst>
                  <a:ext uri="{0D108BD9-81ED-4DB2-BD59-A6C34878D82A}">
                    <a16:rowId xmlns:a16="http://schemas.microsoft.com/office/drawing/2014/main" val="10005"/>
                  </a:ext>
                </a:extLst>
              </a:tr>
              <a:tr h="438281">
                <a:tc>
                  <a:txBody>
                    <a:bodyPr/>
                    <a:lstStyle/>
                    <a:p>
                      <a:pPr marL="0" marR="0" lvl="0" indent="0" algn="l" rtl="0">
                        <a:lnSpc>
                          <a:spcPct val="107000"/>
                        </a:lnSpc>
                        <a:spcBef>
                          <a:spcPts val="0"/>
                        </a:spcBef>
                        <a:spcAft>
                          <a:spcPts val="0"/>
                        </a:spcAft>
                        <a:buNone/>
                      </a:pPr>
                      <a:r>
                        <a:rPr lang="en-US" sz="1800" b="0" dirty="0">
                          <a:latin typeface="+mn-lt"/>
                        </a:rPr>
                        <a:t>Apr 30</a:t>
                      </a:r>
                      <a:endParaRPr sz="1800" b="0" dirty="0">
                        <a:latin typeface="+mn-lt"/>
                        <a:ea typeface="Calibri"/>
                        <a:cs typeface="Calibri"/>
                        <a:sym typeface="Calibri"/>
                      </a:endParaRPr>
                    </a:p>
                  </a:txBody>
                  <a:tcPr marL="68575" marR="68575" marT="0" marB="0" anchor="ctr">
                    <a:solidFill>
                      <a:srgbClr val="006600"/>
                    </a:solidFill>
                  </a:tcPr>
                </a:tc>
                <a:tc>
                  <a:txBody>
                    <a:bodyPr/>
                    <a:lstStyle/>
                    <a:p>
                      <a:pPr marL="0" marR="0" lvl="0" indent="0" algn="l" rtl="0">
                        <a:lnSpc>
                          <a:spcPct val="107000"/>
                        </a:lnSpc>
                        <a:spcBef>
                          <a:spcPts val="0"/>
                        </a:spcBef>
                        <a:spcAft>
                          <a:spcPts val="0"/>
                        </a:spcAft>
                        <a:buNone/>
                      </a:pPr>
                      <a:r>
                        <a:rPr lang="en-US" sz="1800" b="0" dirty="0">
                          <a:solidFill>
                            <a:srgbClr val="FFFF00"/>
                          </a:solidFill>
                          <a:latin typeface="+mn-lt"/>
                        </a:rPr>
                        <a:t>Al </a:t>
                      </a:r>
                      <a:r>
                        <a:rPr lang="en-US" sz="1800" b="0" dirty="0" err="1">
                          <a:solidFill>
                            <a:srgbClr val="FFFF00"/>
                          </a:solidFill>
                          <a:latin typeface="+mn-lt"/>
                        </a:rPr>
                        <a:t>Urquia</a:t>
                      </a:r>
                      <a:endParaRPr sz="1800" b="0" dirty="0">
                        <a:solidFill>
                          <a:srgbClr val="FFFF00"/>
                        </a:solidFill>
                        <a:latin typeface="+mn-lt"/>
                        <a:ea typeface="Calibri"/>
                        <a:cs typeface="Calibri"/>
                        <a:sym typeface="Calibri"/>
                      </a:endParaRPr>
                    </a:p>
                  </a:txBody>
                  <a:tcPr marL="68575" marR="68575" marT="0" marB="0" anchor="ctr">
                    <a:solidFill>
                      <a:srgbClr val="006600"/>
                    </a:solidFill>
                  </a:tcPr>
                </a:tc>
                <a:extLst>
                  <a:ext uri="{0D108BD9-81ED-4DB2-BD59-A6C34878D82A}">
                    <a16:rowId xmlns:a16="http://schemas.microsoft.com/office/drawing/2014/main" val="10006"/>
                  </a:ext>
                </a:extLst>
              </a:tr>
              <a:tr h="438281">
                <a:tc>
                  <a:txBody>
                    <a:bodyPr/>
                    <a:lstStyle/>
                    <a:p>
                      <a:pPr marL="0" marR="0" lvl="0" indent="0" algn="l" rtl="0">
                        <a:lnSpc>
                          <a:spcPct val="107000"/>
                        </a:lnSpc>
                        <a:spcBef>
                          <a:spcPts val="0"/>
                        </a:spcBef>
                        <a:spcAft>
                          <a:spcPts val="0"/>
                        </a:spcAft>
                        <a:buNone/>
                      </a:pPr>
                      <a:r>
                        <a:rPr lang="en-US" sz="1800" b="0" dirty="0">
                          <a:latin typeface="+mn-lt"/>
                        </a:rPr>
                        <a:t>May 07</a:t>
                      </a:r>
                      <a:endParaRPr sz="1800" b="0" dirty="0">
                        <a:latin typeface="+mn-lt"/>
                        <a:ea typeface="Calibri"/>
                        <a:cs typeface="Calibri"/>
                        <a:sym typeface="Calibri"/>
                      </a:endParaRPr>
                    </a:p>
                  </a:txBody>
                  <a:tcPr marL="68575" marR="68575" marT="0" marB="0" anchor="ctr">
                    <a:solidFill>
                      <a:srgbClr val="006600"/>
                    </a:solidFill>
                  </a:tcPr>
                </a:tc>
                <a:tc>
                  <a:txBody>
                    <a:bodyPr/>
                    <a:lstStyle/>
                    <a:p>
                      <a:pPr marL="0" marR="0" lvl="0" indent="0" algn="l" rtl="0">
                        <a:lnSpc>
                          <a:spcPct val="107000"/>
                        </a:lnSpc>
                        <a:spcBef>
                          <a:spcPts val="0"/>
                        </a:spcBef>
                        <a:spcAft>
                          <a:spcPts val="0"/>
                        </a:spcAft>
                        <a:buNone/>
                      </a:pPr>
                      <a:r>
                        <a:rPr lang="en-US" sz="1800" b="0" dirty="0">
                          <a:solidFill>
                            <a:srgbClr val="FFFF00"/>
                          </a:solidFill>
                          <a:latin typeface="+mn-lt"/>
                        </a:rPr>
                        <a:t>VSRC Day 1</a:t>
                      </a:r>
                      <a:endParaRPr sz="1800" b="0" dirty="0">
                        <a:solidFill>
                          <a:srgbClr val="FFFF00"/>
                        </a:solidFill>
                        <a:latin typeface="+mn-lt"/>
                        <a:ea typeface="Calibri"/>
                        <a:cs typeface="Calibri"/>
                        <a:sym typeface="Calibri"/>
                      </a:endParaRPr>
                    </a:p>
                  </a:txBody>
                  <a:tcPr marL="68575" marR="68575" marT="0" marB="0" anchor="ctr">
                    <a:solidFill>
                      <a:srgbClr val="006600"/>
                    </a:solidFill>
                  </a:tcPr>
                </a:tc>
                <a:extLst>
                  <a:ext uri="{0D108BD9-81ED-4DB2-BD59-A6C34878D82A}">
                    <a16:rowId xmlns:a16="http://schemas.microsoft.com/office/drawing/2014/main" val="10007"/>
                  </a:ext>
                </a:extLst>
              </a:tr>
              <a:tr h="438281">
                <a:tc>
                  <a:txBody>
                    <a:bodyPr/>
                    <a:lstStyle/>
                    <a:p>
                      <a:pPr marL="0" marR="0" lvl="0" indent="0" algn="l" rtl="0">
                        <a:lnSpc>
                          <a:spcPct val="107000"/>
                        </a:lnSpc>
                        <a:spcBef>
                          <a:spcPts val="0"/>
                        </a:spcBef>
                        <a:spcAft>
                          <a:spcPts val="0"/>
                        </a:spcAft>
                        <a:buNone/>
                      </a:pPr>
                      <a:r>
                        <a:rPr lang="en-US" sz="1800" b="0" dirty="0">
                          <a:latin typeface="+mn-lt"/>
                          <a:ea typeface="Calibri"/>
                          <a:cs typeface="Calibri"/>
                          <a:sym typeface="Calibri"/>
                        </a:rPr>
                        <a:t>May 14</a:t>
                      </a:r>
                      <a:endParaRPr sz="1800" b="0" dirty="0">
                        <a:latin typeface="+mn-lt"/>
                        <a:ea typeface="Calibri"/>
                        <a:cs typeface="Calibri"/>
                        <a:sym typeface="Calibri"/>
                      </a:endParaRPr>
                    </a:p>
                  </a:txBody>
                  <a:tcPr marL="68575" marR="68575" marT="0" marB="0" anchor="ctr">
                    <a:solidFill>
                      <a:srgbClr val="006600"/>
                    </a:solidFill>
                  </a:tcPr>
                </a:tc>
                <a:tc>
                  <a:txBody>
                    <a:bodyPr/>
                    <a:lstStyle/>
                    <a:p>
                      <a:pPr marL="0" marR="0" lvl="0" indent="0" algn="l" rtl="0">
                        <a:lnSpc>
                          <a:spcPct val="107000"/>
                        </a:lnSpc>
                        <a:spcBef>
                          <a:spcPts val="0"/>
                        </a:spcBef>
                        <a:spcAft>
                          <a:spcPts val="0"/>
                        </a:spcAft>
                        <a:buNone/>
                      </a:pPr>
                      <a:r>
                        <a:rPr lang="en-US" sz="1800" b="0" dirty="0">
                          <a:solidFill>
                            <a:srgbClr val="FFFF00"/>
                          </a:solidFill>
                          <a:latin typeface="+mn-lt"/>
                          <a:ea typeface="Calibri"/>
                          <a:cs typeface="Calibri"/>
                          <a:sym typeface="Calibri"/>
                        </a:rPr>
                        <a:t>VSRC Day 2</a:t>
                      </a:r>
                      <a:endParaRPr sz="1800" b="0" dirty="0">
                        <a:solidFill>
                          <a:srgbClr val="FFFF00"/>
                        </a:solidFill>
                        <a:latin typeface="+mn-lt"/>
                        <a:ea typeface="Calibri"/>
                        <a:cs typeface="Calibri"/>
                        <a:sym typeface="Calibri"/>
                      </a:endParaRPr>
                    </a:p>
                  </a:txBody>
                  <a:tcPr marL="68575" marR="68575" marT="0" marB="0" anchor="ctr">
                    <a:solidFill>
                      <a:srgbClr val="006600"/>
                    </a:solidFill>
                  </a:tcPr>
                </a:tc>
                <a:extLst>
                  <a:ext uri="{0D108BD9-81ED-4DB2-BD59-A6C34878D82A}">
                    <a16:rowId xmlns:a16="http://schemas.microsoft.com/office/drawing/2014/main" val="3964631390"/>
                  </a:ext>
                </a:extLst>
              </a:tr>
              <a:tr h="438281">
                <a:tc>
                  <a:txBody>
                    <a:bodyPr/>
                    <a:lstStyle/>
                    <a:p>
                      <a:pPr marL="0" marR="0" lvl="0" indent="0" algn="l" rtl="0">
                        <a:lnSpc>
                          <a:spcPct val="107000"/>
                        </a:lnSpc>
                        <a:spcBef>
                          <a:spcPts val="0"/>
                        </a:spcBef>
                        <a:spcAft>
                          <a:spcPts val="0"/>
                        </a:spcAft>
                        <a:buNone/>
                      </a:pPr>
                      <a:r>
                        <a:rPr lang="en-US" sz="1800" b="0" dirty="0">
                          <a:latin typeface="+mn-lt"/>
                          <a:ea typeface="Calibri"/>
                          <a:cs typeface="Calibri"/>
                          <a:sym typeface="Calibri"/>
                        </a:rPr>
                        <a:t>May 27 &amp; 28</a:t>
                      </a:r>
                      <a:endParaRPr sz="1800" b="0" dirty="0">
                        <a:latin typeface="+mn-lt"/>
                        <a:ea typeface="Calibri"/>
                        <a:cs typeface="Calibri"/>
                        <a:sym typeface="Calibri"/>
                      </a:endParaRPr>
                    </a:p>
                  </a:txBody>
                  <a:tcPr marL="68575" marR="68575" marT="0" marB="0" anchor="ctr">
                    <a:solidFill>
                      <a:srgbClr val="006600"/>
                    </a:solidFill>
                  </a:tcPr>
                </a:tc>
                <a:tc>
                  <a:txBody>
                    <a:bodyPr/>
                    <a:lstStyle/>
                    <a:p>
                      <a:pPr marL="0" marR="0" lvl="0" indent="0" algn="l" rtl="0">
                        <a:lnSpc>
                          <a:spcPct val="107000"/>
                        </a:lnSpc>
                        <a:spcBef>
                          <a:spcPts val="0"/>
                        </a:spcBef>
                        <a:spcAft>
                          <a:spcPts val="0"/>
                        </a:spcAft>
                        <a:buNone/>
                      </a:pPr>
                      <a:r>
                        <a:rPr lang="en-US" sz="1800" b="0" dirty="0">
                          <a:solidFill>
                            <a:srgbClr val="FFFF00"/>
                          </a:solidFill>
                          <a:latin typeface="+mn-lt"/>
                          <a:ea typeface="Calibri"/>
                          <a:cs typeface="Calibri"/>
                          <a:sym typeface="Calibri"/>
                        </a:rPr>
                        <a:t>SRAA Championships *</a:t>
                      </a:r>
                      <a:endParaRPr sz="1800" b="0" dirty="0">
                        <a:solidFill>
                          <a:srgbClr val="FFFF00"/>
                        </a:solidFill>
                        <a:latin typeface="+mn-lt"/>
                        <a:ea typeface="Calibri"/>
                        <a:cs typeface="Calibri"/>
                        <a:sym typeface="Calibri"/>
                      </a:endParaRPr>
                    </a:p>
                  </a:txBody>
                  <a:tcPr marL="68575" marR="68575" marT="0" marB="0" anchor="ctr">
                    <a:solidFill>
                      <a:srgbClr val="006600"/>
                    </a:solidFill>
                  </a:tcPr>
                </a:tc>
                <a:extLst>
                  <a:ext uri="{0D108BD9-81ED-4DB2-BD59-A6C34878D82A}">
                    <a16:rowId xmlns:a16="http://schemas.microsoft.com/office/drawing/2014/main" val="3341745193"/>
                  </a:ext>
                </a:extLst>
              </a:tr>
            </a:tbl>
          </a:graphicData>
        </a:graphic>
      </p:graphicFrame>
      <p:sp>
        <p:nvSpPr>
          <p:cNvPr id="2" name="TextBox 1">
            <a:extLst>
              <a:ext uri="{FF2B5EF4-FFF2-40B4-BE49-F238E27FC236}">
                <a16:creationId xmlns:a16="http://schemas.microsoft.com/office/drawing/2014/main" id="{21860B93-B459-4251-91F0-0E4B9385F8B6}"/>
              </a:ext>
            </a:extLst>
          </p:cNvPr>
          <p:cNvSpPr txBox="1"/>
          <p:nvPr/>
        </p:nvSpPr>
        <p:spPr>
          <a:xfrm>
            <a:off x="3724507" y="5764067"/>
            <a:ext cx="5044812" cy="307777"/>
          </a:xfrm>
          <a:prstGeom prst="rect">
            <a:avLst/>
          </a:prstGeom>
          <a:noFill/>
        </p:spPr>
        <p:txBody>
          <a:bodyPr wrap="square" rtlCol="0">
            <a:spAutoFit/>
          </a:bodyPr>
          <a:lstStyle/>
          <a:p>
            <a:r>
              <a:rPr lang="en-US" b="1" dirty="0">
                <a:solidFill>
                  <a:srgbClr val="218F26"/>
                </a:solidFill>
              </a:rPr>
              <a:t>* Qualifying Boats ONLY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dirty="0">
                <a:solidFill>
                  <a:srgbClr val="006600"/>
                </a:solidFill>
              </a:rPr>
              <a:t>Regattas</a:t>
            </a:r>
            <a:endParaRPr dirty="0"/>
          </a:p>
        </p:txBody>
      </p:sp>
      <p:sp>
        <p:nvSpPr>
          <p:cNvPr id="233" name="Google Shape;233;p16"/>
          <p:cNvSpPr txBox="1">
            <a:spLocks noGrp="1"/>
          </p:cNvSpPr>
          <p:nvPr>
            <p:ph type="body" idx="1"/>
          </p:nvPr>
        </p:nvSpPr>
        <p:spPr>
          <a:xfrm>
            <a:off x="457200" y="1447800"/>
            <a:ext cx="8229600" cy="5181600"/>
          </a:xfrm>
          <a:prstGeom prst="rect">
            <a:avLst/>
          </a:prstGeom>
          <a:noFill/>
          <a:ln>
            <a:noFill/>
          </a:ln>
        </p:spPr>
        <p:txBody>
          <a:bodyPr spcFirstLastPara="1" wrap="square" lIns="91425" tIns="45700" rIns="91425" bIns="45700" anchor="t" anchorCtr="0">
            <a:noAutofit/>
          </a:bodyPr>
          <a:lstStyle/>
          <a:p>
            <a:pPr marL="685800" lvl="0" indent="-330200" algn="l" rtl="0">
              <a:spcBef>
                <a:spcPts val="480"/>
              </a:spcBef>
              <a:spcAft>
                <a:spcPts val="0"/>
              </a:spcAft>
              <a:buClr>
                <a:srgbClr val="008000"/>
              </a:buClr>
              <a:buSzPts val="2200"/>
              <a:buFont typeface="Arial"/>
              <a:buChar char="•"/>
            </a:pPr>
            <a:r>
              <a:rPr lang="en-US" sz="2000" dirty="0">
                <a:solidFill>
                  <a:srgbClr val="218F26"/>
                </a:solidFill>
                <a:latin typeface="+mn-lt"/>
              </a:rPr>
              <a:t>Times will vary based on the size of the regatta and the schedule.  Specific report times and length of each regatta will generally be known the week of each regatta.</a:t>
            </a:r>
          </a:p>
          <a:p>
            <a:pPr marL="685800" lvl="0" indent="-330200" algn="l" rtl="0">
              <a:spcBef>
                <a:spcPts val="480"/>
              </a:spcBef>
              <a:spcAft>
                <a:spcPts val="0"/>
              </a:spcAft>
              <a:buClr>
                <a:srgbClr val="008000"/>
              </a:buClr>
              <a:buSzPts val="2200"/>
              <a:buFont typeface="Arial"/>
              <a:buChar char="•"/>
            </a:pPr>
            <a:r>
              <a:rPr lang="en-US" sz="2000" dirty="0">
                <a:solidFill>
                  <a:srgbClr val="218F26"/>
                </a:solidFill>
                <a:latin typeface="+mn-lt"/>
              </a:rPr>
              <a:t>Sandy Run spectators are only allowed at the Grandstands.</a:t>
            </a:r>
          </a:p>
          <a:p>
            <a:pPr marL="685800" lvl="0" indent="-330200" algn="l" rtl="0">
              <a:spcBef>
                <a:spcPts val="480"/>
              </a:spcBef>
              <a:spcAft>
                <a:spcPts val="0"/>
              </a:spcAft>
              <a:buClr>
                <a:srgbClr val="008000"/>
              </a:buClr>
              <a:buSzPts val="2200"/>
              <a:buFont typeface="Arial"/>
              <a:buChar char="•"/>
            </a:pPr>
            <a:r>
              <a:rPr lang="en-US" sz="2000" dirty="0">
                <a:solidFill>
                  <a:srgbClr val="218F26"/>
                </a:solidFill>
                <a:latin typeface="+mn-lt"/>
              </a:rPr>
              <a:t>The Point is for rowers and coaches only. Wristbands will be required to gain entry.</a:t>
            </a:r>
            <a:endParaRPr sz="2000" dirty="0">
              <a:solidFill>
                <a:srgbClr val="218F26"/>
              </a:solidFill>
              <a:latin typeface="+mn-lt"/>
            </a:endParaRPr>
          </a:p>
          <a:p>
            <a:pPr marL="685800" lvl="0" indent="-330200" algn="l" rtl="0">
              <a:spcBef>
                <a:spcPts val="480"/>
              </a:spcBef>
              <a:spcAft>
                <a:spcPts val="0"/>
              </a:spcAft>
              <a:buClr>
                <a:srgbClr val="008000"/>
              </a:buClr>
              <a:buSzPts val="2200"/>
              <a:buFont typeface="Arial"/>
              <a:buChar char="•"/>
            </a:pPr>
            <a:r>
              <a:rPr lang="en-US" sz="2000" dirty="0">
                <a:solidFill>
                  <a:srgbClr val="218F26"/>
                </a:solidFill>
                <a:latin typeface="+mn-lt"/>
              </a:rPr>
              <a:t>Oxford Boathouse is for rowers and coaches only. No waiting for rowers by parents at the boathouse. Unless you have an assigned job, please do not hang around.</a:t>
            </a:r>
          </a:p>
          <a:p>
            <a:pPr marL="685800" lvl="0" indent="-330200" algn="l" rtl="0">
              <a:spcBef>
                <a:spcPts val="480"/>
              </a:spcBef>
              <a:spcAft>
                <a:spcPts val="0"/>
              </a:spcAft>
              <a:buClr>
                <a:srgbClr val="008000"/>
              </a:buClr>
              <a:buSzPts val="2200"/>
              <a:buFont typeface="Arial"/>
              <a:buChar char="•"/>
            </a:pPr>
            <a:r>
              <a:rPr lang="en-US" sz="2000" dirty="0">
                <a:solidFill>
                  <a:srgbClr val="218F26"/>
                </a:solidFill>
                <a:latin typeface="+mn-lt"/>
              </a:rPr>
              <a:t>A great opportunity to watch the regatta is to volunteer. In the past, Sandy Run has been very good at allowing volunteers to step away to watch their child compete. Some positions offer you better opportunities to view the races, i.e. stakeboat holders, launch drivers, etc.</a:t>
            </a:r>
            <a:endParaRPr sz="2000" dirty="0">
              <a:solidFill>
                <a:srgbClr val="218F26"/>
              </a:solidFill>
              <a:latin typeface="+mn-lt"/>
            </a:endParaRPr>
          </a:p>
          <a:p>
            <a:pPr marL="0" lvl="0" indent="0" algn="l" rtl="0">
              <a:spcBef>
                <a:spcPts val="560"/>
              </a:spcBef>
              <a:spcAft>
                <a:spcPts val="0"/>
              </a:spcAft>
              <a:buClr>
                <a:schemeClr val="dk1"/>
              </a:buClr>
              <a:buSzPts val="2800"/>
              <a:buFont typeface="Arial"/>
              <a:buNone/>
            </a:pPr>
            <a:endParaRPr sz="2800" dirty="0">
              <a:solidFill>
                <a:srgbClr val="0066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7"/>
          <p:cNvSpPr txBox="1">
            <a:spLocks noGrp="1"/>
          </p:cNvSpPr>
          <p:nvPr>
            <p:ph type="ctrTitle"/>
          </p:nvPr>
        </p:nvSpPr>
        <p:spPr>
          <a:xfrm>
            <a:off x="533400" y="381001"/>
            <a:ext cx="77724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b="1">
                <a:solidFill>
                  <a:srgbClr val="006600"/>
                </a:solidFill>
              </a:rPr>
              <a:t>Lake Ridge Park Rules</a:t>
            </a:r>
            <a:endParaRPr/>
          </a:p>
        </p:txBody>
      </p:sp>
      <p:sp>
        <p:nvSpPr>
          <p:cNvPr id="239" name="Google Shape;239;p17"/>
          <p:cNvSpPr txBox="1">
            <a:spLocks noGrp="1"/>
          </p:cNvSpPr>
          <p:nvPr>
            <p:ph type="subTitle" idx="1"/>
          </p:nvPr>
        </p:nvSpPr>
        <p:spPr>
          <a:xfrm>
            <a:off x="304800" y="1600200"/>
            <a:ext cx="8229600" cy="454189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6600"/>
              </a:buClr>
              <a:buSzPts val="2400"/>
              <a:buFont typeface="Arial"/>
              <a:buChar char="•"/>
            </a:pPr>
            <a:r>
              <a:rPr lang="en-US" sz="2400" dirty="0">
                <a:solidFill>
                  <a:srgbClr val="006600"/>
                </a:solidFill>
              </a:rPr>
              <a:t>Drop off and pick up occurs </a:t>
            </a:r>
            <a:r>
              <a:rPr lang="en-US" sz="2400" b="1" dirty="0">
                <a:solidFill>
                  <a:srgbClr val="006600"/>
                </a:solidFill>
              </a:rPr>
              <a:t>ONLY</a:t>
            </a:r>
            <a:r>
              <a:rPr lang="en-US" sz="2400" dirty="0">
                <a:solidFill>
                  <a:srgbClr val="006600"/>
                </a:solidFill>
              </a:rPr>
              <a:t> in the </a:t>
            </a:r>
            <a:r>
              <a:rPr lang="en-US" sz="2400" b="1" dirty="0">
                <a:solidFill>
                  <a:srgbClr val="006600"/>
                </a:solidFill>
              </a:rPr>
              <a:t>UPPER</a:t>
            </a:r>
            <a:r>
              <a:rPr lang="en-US" sz="2400" dirty="0">
                <a:solidFill>
                  <a:srgbClr val="006600"/>
                </a:solidFill>
              </a:rPr>
              <a:t> parking lot.  The rowers then walk down the designated crew path to the boathouse.</a:t>
            </a:r>
            <a:endParaRPr dirty="0"/>
          </a:p>
          <a:p>
            <a:pPr marL="800100" lvl="1" indent="-342900" algn="l" rtl="0">
              <a:spcBef>
                <a:spcPts val="480"/>
              </a:spcBef>
              <a:spcAft>
                <a:spcPts val="0"/>
              </a:spcAft>
              <a:buClr>
                <a:srgbClr val="006600"/>
              </a:buClr>
              <a:buSzPts val="2400"/>
              <a:buFont typeface="Arial"/>
              <a:buChar char="•"/>
            </a:pPr>
            <a:r>
              <a:rPr lang="en-US" sz="2400" b="1" dirty="0">
                <a:solidFill>
                  <a:srgbClr val="006600"/>
                </a:solidFill>
              </a:rPr>
              <a:t>You MAY NOT drop off or park in the lower parking lot for any reason.</a:t>
            </a:r>
            <a:endParaRPr dirty="0"/>
          </a:p>
          <a:p>
            <a:pPr marL="342900" lvl="0" indent="-342900" algn="l" rtl="0">
              <a:spcBef>
                <a:spcPts val="480"/>
              </a:spcBef>
              <a:spcAft>
                <a:spcPts val="0"/>
              </a:spcAft>
              <a:buClr>
                <a:srgbClr val="006600"/>
              </a:buClr>
              <a:buSzPts val="2400"/>
              <a:buFont typeface="Arial"/>
              <a:buChar char="•"/>
            </a:pPr>
            <a:r>
              <a:rPr lang="en-US" sz="2400" dirty="0">
                <a:solidFill>
                  <a:srgbClr val="006600"/>
                </a:solidFill>
              </a:rPr>
              <a:t>Leave valuables (cell phones, wallets, etc.) at home or lock them in your glove box or trunk.  </a:t>
            </a:r>
            <a:r>
              <a:rPr lang="en-US" sz="2400" b="1" dirty="0">
                <a:solidFill>
                  <a:srgbClr val="006600"/>
                </a:solidFill>
              </a:rPr>
              <a:t>LOCK YOUR CAR!</a:t>
            </a:r>
            <a:endParaRPr dirty="0"/>
          </a:p>
          <a:p>
            <a:pPr marL="342900" lvl="0" indent="-342900" algn="l" rtl="0">
              <a:spcBef>
                <a:spcPts val="480"/>
              </a:spcBef>
              <a:spcAft>
                <a:spcPts val="0"/>
              </a:spcAft>
              <a:buClr>
                <a:srgbClr val="006600"/>
              </a:buClr>
              <a:buSzPts val="2400"/>
              <a:buFont typeface="Arial"/>
              <a:buChar char="•"/>
            </a:pPr>
            <a:r>
              <a:rPr lang="en-US" sz="2400" dirty="0">
                <a:solidFill>
                  <a:srgbClr val="006600"/>
                </a:solidFill>
              </a:rPr>
              <a:t>Please watch your speed in the park.  It is very easy to go too fast. </a:t>
            </a:r>
            <a:r>
              <a:rPr lang="en-US" sz="2400" b="1" dirty="0">
                <a:solidFill>
                  <a:srgbClr val="006600"/>
                </a:solidFill>
              </a:rPr>
              <a:t>We have heard that they WILL be ticketing this year!!!!</a:t>
            </a:r>
            <a:endParaRPr b="1" dirty="0"/>
          </a:p>
          <a:p>
            <a:pPr marL="342900" lvl="0" indent="-215900" algn="l" rtl="0">
              <a:spcBef>
                <a:spcPts val="400"/>
              </a:spcBef>
              <a:spcAft>
                <a:spcPts val="0"/>
              </a:spcAft>
              <a:buClr>
                <a:schemeClr val="dk1"/>
              </a:buClr>
              <a:buSzPts val="2000"/>
              <a:buFont typeface="Arial"/>
              <a:buNone/>
            </a:pPr>
            <a:endParaRPr sz="2000" dirty="0"/>
          </a:p>
          <a:p>
            <a:pPr marL="342900" lvl="0" indent="-215900" algn="l" rtl="0">
              <a:spcBef>
                <a:spcPts val="400"/>
              </a:spcBef>
              <a:spcAft>
                <a:spcPts val="0"/>
              </a:spcAft>
              <a:buClr>
                <a:schemeClr val="dk1"/>
              </a:buClr>
              <a:buSzPts val="2000"/>
              <a:buFont typeface="Arial"/>
              <a:buNone/>
            </a:pPr>
            <a:endParaRPr sz="2000" dirty="0"/>
          </a:p>
          <a:p>
            <a:pPr marL="342900" lvl="0" indent="-215900" algn="l" rtl="0">
              <a:spcBef>
                <a:spcPts val="400"/>
              </a:spcBef>
              <a:spcAft>
                <a:spcPts val="0"/>
              </a:spcAft>
              <a:buClr>
                <a:schemeClr val="dk1"/>
              </a:buClr>
              <a:buSzPts val="2000"/>
              <a:buFont typeface="Arial"/>
              <a:buNone/>
            </a:pPr>
            <a:endParaRPr sz="2000" dirty="0"/>
          </a:p>
          <a:p>
            <a:pPr marL="457200" lvl="1" indent="0" algn="l" rtl="0">
              <a:spcBef>
                <a:spcPts val="320"/>
              </a:spcBef>
              <a:spcAft>
                <a:spcPts val="0"/>
              </a:spcAft>
              <a:buClr>
                <a:schemeClr val="dk1"/>
              </a:buClr>
              <a:buSzPts val="1600"/>
              <a:buFont typeface="Arial"/>
              <a:buNone/>
            </a:pPr>
            <a:endParaRPr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8"/>
          <p:cNvSpPr txBox="1">
            <a:spLocks noGrp="1"/>
          </p:cNvSpPr>
          <p:nvPr>
            <p:ph type="title"/>
          </p:nvPr>
        </p:nvSpPr>
        <p:spPr>
          <a:xfrm>
            <a:off x="381000" y="228600"/>
            <a:ext cx="82296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a:solidFill>
                  <a:srgbClr val="008000"/>
                </a:solidFill>
              </a:rPr>
              <a:t>Student Expectations</a:t>
            </a:r>
            <a:endParaRPr/>
          </a:p>
        </p:txBody>
      </p:sp>
      <p:sp>
        <p:nvSpPr>
          <p:cNvPr id="245" name="Google Shape;245;p18"/>
          <p:cNvSpPr txBox="1">
            <a:spLocks noGrp="1"/>
          </p:cNvSpPr>
          <p:nvPr>
            <p:ph type="body" idx="1"/>
          </p:nvPr>
        </p:nvSpPr>
        <p:spPr>
          <a:xfrm>
            <a:off x="381000" y="1219200"/>
            <a:ext cx="8534400" cy="4906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8000"/>
              </a:buClr>
              <a:buSzPts val="2000"/>
              <a:buFont typeface="Arial"/>
              <a:buChar char="•"/>
            </a:pPr>
            <a:r>
              <a:rPr lang="en-US" sz="2000" dirty="0">
                <a:solidFill>
                  <a:srgbClr val="008000"/>
                </a:solidFill>
              </a:rPr>
              <a:t>Adhere to the Prince William Public Schools Code of Behavior at all times</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Appropriate behavior on any and all social media</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Dress, act, and speak as a mature individual who represents Woodbridge at all times</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Treat all teammates, opponents, coaches, officials, parents, and volunteers with respect</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Inform Coaches of any known practice or regatta absences ahead of time; as early as possible</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Actively participate in fundraising events</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Be on time</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Stay informed</a:t>
            </a:r>
            <a:endParaRPr dirty="0"/>
          </a:p>
          <a:p>
            <a:pPr marL="342900" lvl="0" indent="-342900" algn="l" rtl="0">
              <a:spcBef>
                <a:spcPts val="400"/>
              </a:spcBef>
              <a:spcAft>
                <a:spcPts val="0"/>
              </a:spcAft>
              <a:buClr>
                <a:schemeClr val="dk1"/>
              </a:buClr>
              <a:buSzPts val="2000"/>
              <a:buFont typeface="Arial"/>
              <a:buNone/>
            </a:pPr>
            <a:endParaRPr sz="2000" dirty="0">
              <a:solidFill>
                <a:srgbClr val="008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9"/>
          <p:cNvSpPr txBox="1">
            <a:spLocks noGrp="1"/>
          </p:cNvSpPr>
          <p:nvPr>
            <p:ph type="title"/>
          </p:nvPr>
        </p:nvSpPr>
        <p:spPr>
          <a:xfrm>
            <a:off x="381000" y="228600"/>
            <a:ext cx="82296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a:solidFill>
                  <a:srgbClr val="008000"/>
                </a:solidFill>
              </a:rPr>
              <a:t>Parent Expectations</a:t>
            </a:r>
            <a:endParaRPr/>
          </a:p>
        </p:txBody>
      </p:sp>
      <p:sp>
        <p:nvSpPr>
          <p:cNvPr id="251" name="Google Shape;251;p19"/>
          <p:cNvSpPr txBox="1">
            <a:spLocks noGrp="1"/>
          </p:cNvSpPr>
          <p:nvPr>
            <p:ph type="body" idx="1"/>
          </p:nvPr>
        </p:nvSpPr>
        <p:spPr>
          <a:xfrm>
            <a:off x="381000" y="1295400"/>
            <a:ext cx="8534400" cy="48307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8000"/>
              </a:buClr>
              <a:buSzPts val="2000"/>
              <a:buFont typeface="Arial"/>
              <a:buChar char="•"/>
            </a:pPr>
            <a:r>
              <a:rPr lang="en-US" sz="2000" dirty="0">
                <a:solidFill>
                  <a:srgbClr val="008000"/>
                </a:solidFill>
              </a:rPr>
              <a:t>Treat all students, opponents, coaches, officials, parents, and volunteers with respect</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Support the program by ensuring your child meets the student expectations</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Ask questions if you don’t understand anything</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Inform Coaches of any known practice or regatta absences ahead of time as soon as possible</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Actively participate in fundraising events and regattas – Volunteer</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Complete and submit all needed paperwork and payments on time</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Be on time</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Stay informed</a:t>
            </a:r>
            <a:endParaRPr dirty="0"/>
          </a:p>
          <a:p>
            <a:pPr marL="342900" lvl="0" indent="-342900" algn="l" rtl="0">
              <a:spcBef>
                <a:spcPts val="400"/>
              </a:spcBef>
              <a:spcAft>
                <a:spcPts val="0"/>
              </a:spcAft>
              <a:buClr>
                <a:srgbClr val="008000"/>
              </a:buClr>
              <a:buSzPts val="2000"/>
              <a:buFont typeface="Arial"/>
              <a:buChar char="•"/>
            </a:pPr>
            <a:r>
              <a:rPr lang="en-US" sz="2000" dirty="0">
                <a:solidFill>
                  <a:srgbClr val="008000"/>
                </a:solidFill>
              </a:rPr>
              <a:t>Let the Coaches do the coaching</a:t>
            </a:r>
            <a:endParaRPr dirty="0"/>
          </a:p>
          <a:p>
            <a:pPr marL="342900" lvl="0" indent="-342900" algn="l" rtl="0">
              <a:spcBef>
                <a:spcPts val="400"/>
              </a:spcBef>
              <a:spcAft>
                <a:spcPts val="0"/>
              </a:spcAft>
              <a:buClr>
                <a:schemeClr val="dk1"/>
              </a:buClr>
              <a:buSzPts val="2000"/>
              <a:buFont typeface="Arial"/>
              <a:buNone/>
            </a:pPr>
            <a:endParaRPr sz="2000" dirty="0">
              <a:solidFill>
                <a:srgbClr val="008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9"/>
          <p:cNvSpPr txBox="1">
            <a:spLocks noGrp="1"/>
          </p:cNvSpPr>
          <p:nvPr>
            <p:ph type="title"/>
          </p:nvPr>
        </p:nvSpPr>
        <p:spPr>
          <a:xfrm>
            <a:off x="381000" y="228600"/>
            <a:ext cx="82296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dirty="0">
                <a:solidFill>
                  <a:srgbClr val="008000"/>
                </a:solidFill>
              </a:rPr>
              <a:t>Announcements</a:t>
            </a:r>
            <a:endParaRPr dirty="0"/>
          </a:p>
        </p:txBody>
      </p:sp>
      <p:sp>
        <p:nvSpPr>
          <p:cNvPr id="251" name="Google Shape;251;p19"/>
          <p:cNvSpPr txBox="1">
            <a:spLocks noGrp="1"/>
          </p:cNvSpPr>
          <p:nvPr>
            <p:ph type="body" idx="1"/>
          </p:nvPr>
        </p:nvSpPr>
        <p:spPr>
          <a:xfrm>
            <a:off x="381000" y="963465"/>
            <a:ext cx="8534400" cy="566593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8000"/>
              </a:buClr>
              <a:buSzPts val="2000"/>
              <a:buNone/>
            </a:pPr>
            <a:r>
              <a:rPr lang="en-US" sz="1800" b="1" dirty="0">
                <a:solidFill>
                  <a:srgbClr val="008000"/>
                </a:solidFill>
              </a:rPr>
              <a:t>Conditioning</a:t>
            </a:r>
          </a:p>
          <a:p>
            <a:pPr marL="342900">
              <a:spcBef>
                <a:spcPts val="0"/>
              </a:spcBef>
              <a:buClr>
                <a:srgbClr val="008000"/>
              </a:buClr>
              <a:buSzPts val="2000"/>
            </a:pPr>
            <a:r>
              <a:rPr lang="en-US" sz="1800" dirty="0">
                <a:solidFill>
                  <a:srgbClr val="008000"/>
                </a:solidFill>
              </a:rPr>
              <a:t>Resumes on Tuesday, February 01 from 5:00 – 7:00 PM</a:t>
            </a:r>
          </a:p>
          <a:p>
            <a:pPr marL="342900">
              <a:spcBef>
                <a:spcPts val="0"/>
              </a:spcBef>
              <a:buClr>
                <a:srgbClr val="008000"/>
              </a:buClr>
              <a:buSzPts val="2000"/>
            </a:pPr>
            <a:r>
              <a:rPr lang="en-US" sz="1800" dirty="0">
                <a:solidFill>
                  <a:srgbClr val="008000"/>
                </a:solidFill>
              </a:rPr>
              <a:t>If you have an erg at home, it MUST be returned on Tuesday.</a:t>
            </a:r>
          </a:p>
          <a:p>
            <a:pPr marL="0" lvl="0" indent="0" algn="l" rtl="0">
              <a:spcBef>
                <a:spcPts val="0"/>
              </a:spcBef>
              <a:spcAft>
                <a:spcPts val="0"/>
              </a:spcAft>
              <a:buClr>
                <a:srgbClr val="008000"/>
              </a:buClr>
              <a:buSzPts val="2000"/>
              <a:buNone/>
            </a:pPr>
            <a:endParaRPr lang="en-US" sz="1800" dirty="0">
              <a:solidFill>
                <a:srgbClr val="008000"/>
              </a:solidFill>
            </a:endParaRPr>
          </a:p>
          <a:p>
            <a:pPr marL="0" lvl="0" indent="0" algn="l" rtl="0">
              <a:spcBef>
                <a:spcPts val="0"/>
              </a:spcBef>
              <a:spcAft>
                <a:spcPts val="0"/>
              </a:spcAft>
              <a:buClr>
                <a:srgbClr val="008000"/>
              </a:buClr>
              <a:buSzPts val="2000"/>
              <a:buNone/>
            </a:pPr>
            <a:r>
              <a:rPr lang="en-US" sz="1800" b="1" dirty="0">
                <a:solidFill>
                  <a:srgbClr val="008000"/>
                </a:solidFill>
              </a:rPr>
              <a:t>T-Shirt Designs</a:t>
            </a:r>
          </a:p>
          <a:p>
            <a:pPr marL="342900">
              <a:spcBef>
                <a:spcPts val="0"/>
              </a:spcBef>
              <a:buClr>
                <a:srgbClr val="008000"/>
              </a:buClr>
              <a:buSzPts val="2000"/>
            </a:pPr>
            <a:r>
              <a:rPr lang="en-US" sz="1800" dirty="0">
                <a:solidFill>
                  <a:srgbClr val="008000"/>
                </a:solidFill>
              </a:rPr>
              <a:t>Please send it to WoodbridgeCrewCoaches@gmail.com ASAP</a:t>
            </a:r>
          </a:p>
          <a:p>
            <a:pPr marL="0" lvl="0" indent="0" algn="l" rtl="0">
              <a:spcBef>
                <a:spcPts val="0"/>
              </a:spcBef>
              <a:spcAft>
                <a:spcPts val="0"/>
              </a:spcAft>
              <a:buClr>
                <a:srgbClr val="008000"/>
              </a:buClr>
              <a:buSzPts val="2000"/>
              <a:buNone/>
            </a:pPr>
            <a:endParaRPr lang="en-US" sz="1800" dirty="0">
              <a:solidFill>
                <a:srgbClr val="008000"/>
              </a:solidFill>
            </a:endParaRPr>
          </a:p>
          <a:p>
            <a:pPr marL="0" lvl="0" indent="0" algn="l" rtl="0">
              <a:spcBef>
                <a:spcPts val="0"/>
              </a:spcBef>
              <a:spcAft>
                <a:spcPts val="0"/>
              </a:spcAft>
              <a:buClr>
                <a:srgbClr val="008000"/>
              </a:buClr>
              <a:buSzPts val="2000"/>
              <a:buNone/>
            </a:pPr>
            <a:r>
              <a:rPr lang="en-US" sz="1800" b="1" dirty="0">
                <a:solidFill>
                  <a:srgbClr val="008000"/>
                </a:solidFill>
              </a:rPr>
              <a:t>P.E Erg Days</a:t>
            </a:r>
          </a:p>
          <a:p>
            <a:pPr marL="342900">
              <a:spcBef>
                <a:spcPts val="0"/>
              </a:spcBef>
              <a:buClr>
                <a:srgbClr val="008000"/>
              </a:buClr>
              <a:buSzPts val="2000"/>
            </a:pPr>
            <a:r>
              <a:rPr lang="en-US" sz="1800" dirty="0">
                <a:solidFill>
                  <a:srgbClr val="008000"/>
                </a:solidFill>
              </a:rPr>
              <a:t>Next week TBD (either Wednesday and Thursday or Thursday and Friday)</a:t>
            </a:r>
          </a:p>
          <a:p>
            <a:pPr marL="342900">
              <a:spcBef>
                <a:spcPts val="0"/>
              </a:spcBef>
              <a:buClr>
                <a:srgbClr val="008000"/>
              </a:buClr>
              <a:buSzPts val="2000"/>
            </a:pPr>
            <a:r>
              <a:rPr lang="en-US" sz="1800" dirty="0">
                <a:solidFill>
                  <a:srgbClr val="008000"/>
                </a:solidFill>
              </a:rPr>
              <a:t>Will send out a Sign-Up Genius</a:t>
            </a:r>
          </a:p>
          <a:p>
            <a:pPr marL="0" lvl="0" indent="0" algn="l" rtl="0">
              <a:spcBef>
                <a:spcPts val="0"/>
              </a:spcBef>
              <a:spcAft>
                <a:spcPts val="0"/>
              </a:spcAft>
              <a:buClr>
                <a:srgbClr val="008000"/>
              </a:buClr>
              <a:buSzPts val="2000"/>
              <a:buNone/>
            </a:pPr>
            <a:endParaRPr lang="en-US" sz="1800" dirty="0">
              <a:solidFill>
                <a:srgbClr val="008000"/>
              </a:solidFill>
            </a:endParaRPr>
          </a:p>
          <a:p>
            <a:pPr marL="0" lvl="0" indent="0" algn="l" rtl="0">
              <a:spcBef>
                <a:spcPts val="0"/>
              </a:spcBef>
              <a:spcAft>
                <a:spcPts val="0"/>
              </a:spcAft>
              <a:buClr>
                <a:srgbClr val="008000"/>
              </a:buClr>
              <a:buSzPts val="2000"/>
              <a:buNone/>
            </a:pPr>
            <a:r>
              <a:rPr lang="en-US" sz="1800" b="1" dirty="0">
                <a:solidFill>
                  <a:srgbClr val="008000"/>
                </a:solidFill>
              </a:rPr>
              <a:t>Signing Day!</a:t>
            </a:r>
          </a:p>
          <a:p>
            <a:pPr marL="342900">
              <a:spcBef>
                <a:spcPts val="0"/>
              </a:spcBef>
              <a:buClr>
                <a:srgbClr val="008000"/>
              </a:buClr>
              <a:buSzPts val="2000"/>
            </a:pPr>
            <a:r>
              <a:rPr lang="en-US" sz="1800" dirty="0">
                <a:solidFill>
                  <a:srgbClr val="008000"/>
                </a:solidFill>
              </a:rPr>
              <a:t>Congrats Heather and Jenna! We’re all so proud of you!!!!!!!!</a:t>
            </a:r>
          </a:p>
          <a:p>
            <a:pPr marL="342900">
              <a:spcBef>
                <a:spcPts val="0"/>
              </a:spcBef>
              <a:buClr>
                <a:srgbClr val="008000"/>
              </a:buClr>
              <a:buSzPts val="2000"/>
            </a:pPr>
            <a:r>
              <a:rPr lang="en-US" sz="1800" dirty="0">
                <a:solidFill>
                  <a:srgbClr val="008000"/>
                </a:solidFill>
              </a:rPr>
              <a:t>Next Wednesday, February 02 at 2:45 PM in the auditorium.</a:t>
            </a:r>
          </a:p>
          <a:p>
            <a:pPr marL="342900">
              <a:spcBef>
                <a:spcPts val="0"/>
              </a:spcBef>
              <a:buClr>
                <a:srgbClr val="008000"/>
              </a:buClr>
              <a:buSzPts val="2000"/>
            </a:pPr>
            <a:r>
              <a:rPr lang="en-US" sz="1800" dirty="0">
                <a:solidFill>
                  <a:srgbClr val="008000"/>
                </a:solidFill>
              </a:rPr>
              <a:t>Wear crew spirit wear if you have it!</a:t>
            </a:r>
          </a:p>
          <a:p>
            <a:pPr marL="342900">
              <a:spcBef>
                <a:spcPts val="0"/>
              </a:spcBef>
              <a:buClr>
                <a:srgbClr val="008000"/>
              </a:buClr>
              <a:buSzPts val="2000"/>
            </a:pPr>
            <a:endParaRPr lang="en-US" sz="1800" dirty="0">
              <a:solidFill>
                <a:srgbClr val="008000"/>
              </a:solidFill>
            </a:endParaRPr>
          </a:p>
          <a:p>
            <a:pPr marL="0" indent="0">
              <a:spcBef>
                <a:spcPts val="0"/>
              </a:spcBef>
              <a:buClr>
                <a:srgbClr val="008000"/>
              </a:buClr>
              <a:buSzPts val="2000"/>
              <a:buNone/>
            </a:pPr>
            <a:r>
              <a:rPr lang="en-US" sz="1800" b="1" dirty="0">
                <a:solidFill>
                  <a:srgbClr val="008000"/>
                </a:solidFill>
              </a:rPr>
              <a:t>January Conditioning Prizes</a:t>
            </a:r>
          </a:p>
          <a:p>
            <a:pPr marL="285750" indent="-285750">
              <a:spcBef>
                <a:spcPts val="0"/>
              </a:spcBef>
              <a:buClr>
                <a:srgbClr val="008000"/>
              </a:buClr>
              <a:buSzPts val="2000"/>
            </a:pPr>
            <a:r>
              <a:rPr lang="en-US" sz="1800" dirty="0">
                <a:solidFill>
                  <a:srgbClr val="008000"/>
                </a:solidFill>
              </a:rPr>
              <a:t>Still have time to submit your workouts.</a:t>
            </a:r>
          </a:p>
          <a:p>
            <a:pPr marL="285750" indent="-285750">
              <a:spcBef>
                <a:spcPts val="0"/>
              </a:spcBef>
              <a:buClr>
                <a:srgbClr val="008000"/>
              </a:buClr>
              <a:buSzPts val="2000"/>
            </a:pPr>
            <a:r>
              <a:rPr lang="en-US" sz="1800" dirty="0">
                <a:solidFill>
                  <a:srgbClr val="008000"/>
                </a:solidFill>
              </a:rPr>
              <a:t>Winners will be announced at the end of next week at conditioning.</a:t>
            </a:r>
          </a:p>
        </p:txBody>
      </p:sp>
    </p:spTree>
    <p:extLst>
      <p:ext uri="{BB962C8B-B14F-4D97-AF65-F5344CB8AC3E}">
        <p14:creationId xmlns:p14="http://schemas.microsoft.com/office/powerpoint/2010/main" val="1213311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0"/>
          <p:cNvSpPr txBox="1">
            <a:spLocks noGrp="1"/>
          </p:cNvSpPr>
          <p:nvPr>
            <p:ph type="title"/>
          </p:nvPr>
        </p:nvSpPr>
        <p:spPr>
          <a:xfrm>
            <a:off x="419100" y="54641"/>
            <a:ext cx="82296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dirty="0">
                <a:solidFill>
                  <a:srgbClr val="008000"/>
                </a:solidFill>
              </a:rPr>
              <a:t>Stay Informed</a:t>
            </a:r>
            <a:endParaRPr dirty="0"/>
          </a:p>
        </p:txBody>
      </p:sp>
      <p:sp>
        <p:nvSpPr>
          <p:cNvPr id="257" name="Google Shape;257;p20"/>
          <p:cNvSpPr txBox="1">
            <a:spLocks noGrp="1"/>
          </p:cNvSpPr>
          <p:nvPr>
            <p:ph type="body" idx="1"/>
          </p:nvPr>
        </p:nvSpPr>
        <p:spPr>
          <a:xfrm>
            <a:off x="304800" y="776496"/>
            <a:ext cx="8458200" cy="56388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8000"/>
              </a:buClr>
              <a:buSzPts val="2400"/>
              <a:buFont typeface="Arial"/>
              <a:buNone/>
            </a:pPr>
            <a:r>
              <a:rPr lang="en-US" sz="2400" b="1" dirty="0">
                <a:solidFill>
                  <a:srgbClr val="008000"/>
                </a:solidFill>
              </a:rPr>
              <a:t>Web Page</a:t>
            </a:r>
            <a:endParaRPr dirty="0"/>
          </a:p>
          <a:p>
            <a:pPr marL="342900" lvl="0" indent="-342900" algn="l" rtl="0">
              <a:spcBef>
                <a:spcPts val="560"/>
              </a:spcBef>
              <a:spcAft>
                <a:spcPts val="0"/>
              </a:spcAft>
              <a:buClr>
                <a:srgbClr val="006600"/>
              </a:buClr>
              <a:buSzPts val="2800"/>
              <a:buFont typeface="Arial"/>
              <a:buNone/>
            </a:pPr>
            <a:r>
              <a:rPr lang="en-US" sz="2800" dirty="0">
                <a:solidFill>
                  <a:srgbClr val="006600"/>
                </a:solidFill>
              </a:rPr>
              <a:t>	</a:t>
            </a:r>
            <a:r>
              <a:rPr lang="en-US" sz="2400" dirty="0">
                <a:solidFill>
                  <a:srgbClr val="006600"/>
                </a:solidFill>
              </a:rPr>
              <a:t>www.woodbridgecrew.net</a:t>
            </a:r>
            <a:endParaRPr dirty="0"/>
          </a:p>
          <a:p>
            <a:pPr marL="342900" lvl="0" indent="-342900" algn="l" rtl="0">
              <a:spcBef>
                <a:spcPts val="480"/>
              </a:spcBef>
              <a:spcAft>
                <a:spcPts val="0"/>
              </a:spcAft>
              <a:buClr>
                <a:srgbClr val="008000"/>
              </a:buClr>
              <a:buSzPts val="2400"/>
              <a:buFont typeface="Arial"/>
              <a:buNone/>
            </a:pPr>
            <a:r>
              <a:rPr lang="en-US" sz="2400" b="1" dirty="0">
                <a:solidFill>
                  <a:srgbClr val="008000"/>
                </a:solidFill>
              </a:rPr>
              <a:t>Email</a:t>
            </a:r>
            <a:endParaRPr sz="2400" dirty="0">
              <a:solidFill>
                <a:srgbClr val="008000"/>
              </a:solidFill>
            </a:endParaRPr>
          </a:p>
          <a:p>
            <a:pPr marL="342900" lvl="0" indent="-342900" algn="l" rtl="0">
              <a:spcBef>
                <a:spcPts val="480"/>
              </a:spcBef>
              <a:spcAft>
                <a:spcPts val="0"/>
              </a:spcAft>
              <a:buClr>
                <a:srgbClr val="008000"/>
              </a:buClr>
              <a:buSzPts val="2400"/>
              <a:buFont typeface="Arial"/>
              <a:buNone/>
            </a:pPr>
            <a:r>
              <a:rPr lang="en-US" sz="2400" dirty="0">
                <a:solidFill>
                  <a:srgbClr val="008000"/>
                </a:solidFill>
              </a:rPr>
              <a:t>	woodbridgecrewcoaches@gmail.com</a:t>
            </a:r>
          </a:p>
          <a:p>
            <a:pPr marL="342900" lvl="0" indent="-342900" algn="l" rtl="0">
              <a:spcBef>
                <a:spcPts val="480"/>
              </a:spcBef>
              <a:spcAft>
                <a:spcPts val="0"/>
              </a:spcAft>
              <a:buClr>
                <a:srgbClr val="008000"/>
              </a:buClr>
              <a:buSzPts val="2400"/>
              <a:buFont typeface="Arial"/>
              <a:buNone/>
            </a:pPr>
            <a:r>
              <a:rPr lang="en-US" sz="2400" dirty="0">
                <a:solidFill>
                  <a:srgbClr val="008000"/>
                </a:solidFill>
              </a:rPr>
              <a:t>	woodbridgecrew@gmail.com </a:t>
            </a:r>
            <a:r>
              <a:rPr lang="en-US" sz="1600" dirty="0">
                <a:solidFill>
                  <a:srgbClr val="008000"/>
                </a:solidFill>
              </a:rPr>
              <a:t>(if you are not receiving emails and would like to, please send an email to this address with the email addresses you would like to have included on the mailing list)</a:t>
            </a:r>
            <a:endParaRPr sz="1600" dirty="0">
              <a:solidFill>
                <a:srgbClr val="008000"/>
              </a:solidFill>
            </a:endParaRPr>
          </a:p>
          <a:p>
            <a:pPr marL="342900" lvl="0" indent="-342900" algn="l" rtl="0">
              <a:spcBef>
                <a:spcPts val="480"/>
              </a:spcBef>
              <a:spcAft>
                <a:spcPts val="0"/>
              </a:spcAft>
              <a:buClr>
                <a:srgbClr val="008000"/>
              </a:buClr>
              <a:buSzPts val="2400"/>
              <a:buFont typeface="Arial"/>
              <a:buNone/>
            </a:pPr>
            <a:r>
              <a:rPr lang="en-US" sz="2400" b="1" dirty="0">
                <a:solidFill>
                  <a:srgbClr val="008000"/>
                </a:solidFill>
              </a:rPr>
              <a:t>Facebook</a:t>
            </a:r>
            <a:endParaRPr dirty="0"/>
          </a:p>
          <a:p>
            <a:pPr marL="342900" lvl="0" indent="-342900" algn="l" rtl="0">
              <a:spcBef>
                <a:spcPts val="560"/>
              </a:spcBef>
              <a:spcAft>
                <a:spcPts val="0"/>
              </a:spcAft>
              <a:buClr>
                <a:srgbClr val="008000"/>
              </a:buClr>
              <a:buSzPts val="2800"/>
              <a:buFont typeface="Arial"/>
              <a:buNone/>
            </a:pPr>
            <a:r>
              <a:rPr lang="en-US" sz="2800" b="1" dirty="0">
                <a:solidFill>
                  <a:srgbClr val="008000"/>
                </a:solidFill>
              </a:rPr>
              <a:t>	</a:t>
            </a:r>
            <a:r>
              <a:rPr lang="en-US" sz="2400" dirty="0" err="1">
                <a:solidFill>
                  <a:srgbClr val="008000"/>
                </a:solidFill>
              </a:rPr>
              <a:t>Woodbridgevikingscrew</a:t>
            </a:r>
            <a:endParaRPr sz="2400" dirty="0">
              <a:solidFill>
                <a:srgbClr val="008000"/>
              </a:solidFill>
            </a:endParaRPr>
          </a:p>
          <a:p>
            <a:pPr marL="342900" lvl="0" indent="-342900" algn="l" rtl="0">
              <a:spcBef>
                <a:spcPts val="480"/>
              </a:spcBef>
              <a:spcAft>
                <a:spcPts val="0"/>
              </a:spcAft>
              <a:buClr>
                <a:srgbClr val="008000"/>
              </a:buClr>
              <a:buSzPts val="2400"/>
              <a:buFont typeface="Arial"/>
              <a:buNone/>
            </a:pPr>
            <a:r>
              <a:rPr lang="en-US" sz="2400" b="1" dirty="0">
                <a:solidFill>
                  <a:srgbClr val="008000"/>
                </a:solidFill>
              </a:rPr>
              <a:t>Twitter</a:t>
            </a:r>
            <a:endParaRPr dirty="0"/>
          </a:p>
          <a:p>
            <a:pPr marL="342900" lvl="0" indent="-342900" algn="l" rtl="0">
              <a:spcBef>
                <a:spcPts val="480"/>
              </a:spcBef>
              <a:spcAft>
                <a:spcPts val="0"/>
              </a:spcAft>
              <a:buClr>
                <a:srgbClr val="008000"/>
              </a:buClr>
              <a:buSzPts val="2400"/>
              <a:buFont typeface="Arial"/>
              <a:buNone/>
            </a:pPr>
            <a:r>
              <a:rPr lang="en-US" sz="2400" dirty="0">
                <a:solidFill>
                  <a:srgbClr val="008000"/>
                </a:solidFill>
              </a:rPr>
              <a:t>	@woodbridgecrew</a:t>
            </a:r>
            <a:endParaRPr sz="2400" dirty="0">
              <a:solidFill>
                <a:srgbClr val="008000"/>
              </a:solidFill>
            </a:endParaRPr>
          </a:p>
          <a:p>
            <a:pPr marL="342900" lvl="0" indent="-342900" algn="l" rtl="0">
              <a:spcBef>
                <a:spcPts val="480"/>
              </a:spcBef>
              <a:spcAft>
                <a:spcPts val="0"/>
              </a:spcAft>
              <a:buClr>
                <a:srgbClr val="008000"/>
              </a:buClr>
              <a:buSzPts val="2400"/>
              <a:buFont typeface="Arial"/>
              <a:buNone/>
            </a:pPr>
            <a:r>
              <a:rPr lang="en-US" sz="2400" b="1" dirty="0">
                <a:solidFill>
                  <a:srgbClr val="008000"/>
                </a:solidFill>
              </a:rPr>
              <a:t>Instagram</a:t>
            </a:r>
            <a:endParaRPr dirty="0"/>
          </a:p>
          <a:p>
            <a:pPr marL="342900" lvl="0" indent="-342900" algn="l" rtl="0">
              <a:spcBef>
                <a:spcPts val="480"/>
              </a:spcBef>
              <a:spcAft>
                <a:spcPts val="0"/>
              </a:spcAft>
              <a:buClr>
                <a:srgbClr val="008000"/>
              </a:buClr>
              <a:buSzPts val="2400"/>
              <a:buFont typeface="Arial"/>
              <a:buNone/>
            </a:pPr>
            <a:r>
              <a:rPr lang="en-US" sz="2400" dirty="0">
                <a:solidFill>
                  <a:srgbClr val="008000"/>
                </a:solidFill>
              </a:rPr>
              <a:t>	@woodbridgecrew</a:t>
            </a:r>
            <a:endParaRPr sz="2400" dirty="0">
              <a:solidFill>
                <a:srgbClr val="008000"/>
              </a:solidFill>
            </a:endParaRPr>
          </a:p>
          <a:p>
            <a:pPr marL="342900" lvl="0" indent="-342900" algn="l" rtl="0">
              <a:spcBef>
                <a:spcPts val="480"/>
              </a:spcBef>
              <a:spcAft>
                <a:spcPts val="0"/>
              </a:spcAft>
              <a:buClr>
                <a:schemeClr val="dk1"/>
              </a:buClr>
              <a:buSzPts val="2400"/>
              <a:buFont typeface="Arial"/>
              <a:buNone/>
            </a:pPr>
            <a:endParaRPr sz="2400" dirty="0">
              <a:solidFill>
                <a:srgbClr val="008000"/>
              </a:solidFill>
            </a:endParaRPr>
          </a:p>
          <a:p>
            <a:pPr marL="342900" lvl="0" indent="-342900" algn="l" rtl="0">
              <a:spcBef>
                <a:spcPts val="360"/>
              </a:spcBef>
              <a:spcAft>
                <a:spcPts val="0"/>
              </a:spcAft>
              <a:buClr>
                <a:schemeClr val="dk1"/>
              </a:buClr>
              <a:buSzPts val="1800"/>
              <a:buFont typeface="Arial"/>
              <a:buNone/>
            </a:pPr>
            <a:endParaRPr sz="1800" b="1" dirty="0">
              <a:solidFill>
                <a:srgbClr val="008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1"/>
          <p:cNvSpPr txBox="1">
            <a:spLocks noGrp="1"/>
          </p:cNvSpPr>
          <p:nvPr>
            <p:ph type="title"/>
          </p:nvPr>
        </p:nvSpPr>
        <p:spPr>
          <a:xfrm>
            <a:off x="457200" y="2590800"/>
            <a:ext cx="3200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b="1">
                <a:solidFill>
                  <a:srgbClr val="008000"/>
                </a:solidFill>
              </a:rPr>
              <a:t>Questions?</a:t>
            </a:r>
            <a:endParaRPr/>
          </a:p>
        </p:txBody>
      </p:sp>
      <p:pic>
        <p:nvPicPr>
          <p:cNvPr id="263" name="Google Shape;263;p21" descr="13512_10151660706108846_1333485779_n.jpg"/>
          <p:cNvPicPr preferRelativeResize="0"/>
          <p:nvPr/>
        </p:nvPicPr>
        <p:blipFill rotWithShape="1">
          <a:blip r:embed="rId3">
            <a:alphaModFix/>
          </a:blip>
          <a:srcRect/>
          <a:stretch/>
        </p:blipFill>
        <p:spPr>
          <a:xfrm>
            <a:off x="3581400" y="762000"/>
            <a:ext cx="5275263" cy="5237163"/>
          </a:xfrm>
          <a:prstGeom prst="rect">
            <a:avLst/>
          </a:prstGeom>
          <a:noFill/>
          <a:ln>
            <a:noFill/>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1113</TotalTime>
  <Words>1689</Words>
  <Application>Microsoft Office PowerPoint</Application>
  <PresentationFormat>On-screen Show (4:3)</PresentationFormat>
  <Paragraphs>316</Paragraphs>
  <Slides>27</Slides>
  <Notes>19</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27</vt:i4>
      </vt:variant>
    </vt:vector>
  </HeadingPairs>
  <TitlesOfParts>
    <vt:vector size="31" baseType="lpstr">
      <vt:lpstr>Arial</vt:lpstr>
      <vt:lpstr>Calibri</vt:lpstr>
      <vt:lpstr>Default Design</vt:lpstr>
      <vt:lpstr>1_Default Design</vt:lpstr>
      <vt:lpstr> Spring Interest Meeting  Wednesday,  Jan 26, 2022 at 7:30 PM WSHS Upper Cafeteria</vt:lpstr>
      <vt:lpstr>Woodbridge Crew Tradition Longest Running/Most Successful in PWC</vt:lpstr>
      <vt:lpstr>2021-2022 Woodbridge Crew Board</vt:lpstr>
      <vt:lpstr>What It Takes to Run The Program</vt:lpstr>
      <vt:lpstr>What It Takes to Run The Program</vt:lpstr>
      <vt:lpstr>FUNDRAISING</vt:lpstr>
      <vt:lpstr> Crew Costs </vt:lpstr>
      <vt:lpstr>Uniforms and Spirit Wear</vt:lpstr>
      <vt:lpstr>Typical Practice Day</vt:lpstr>
      <vt:lpstr>Sections of the Boat</vt:lpstr>
      <vt:lpstr>Boat Types</vt:lpstr>
      <vt:lpstr>REGATTA LOCTION Sandy Run Rowing Facility</vt:lpstr>
      <vt:lpstr>PowerPoint Presentation</vt:lpstr>
      <vt:lpstr>PowerPoint Presentation</vt:lpstr>
      <vt:lpstr>Spring Season Snapshot</vt:lpstr>
      <vt:lpstr>Tryouts – Required</vt:lpstr>
      <vt:lpstr>Tryouts</vt:lpstr>
      <vt:lpstr>Practice</vt:lpstr>
      <vt:lpstr>Crew Appropriate Clothing</vt:lpstr>
      <vt:lpstr>2022 Spring Regatta Schedule</vt:lpstr>
      <vt:lpstr>Regattas</vt:lpstr>
      <vt:lpstr>Lake Ridge Park Rules</vt:lpstr>
      <vt:lpstr>Student Expectations</vt:lpstr>
      <vt:lpstr>Parent Expectations</vt:lpstr>
      <vt:lpstr>Announcements</vt:lpstr>
      <vt:lpstr>Stay Informed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Registration Meeting  Thursday,  April 08, 2021 at 7:00 PM</dc:title>
  <dc:creator>Kyle Protacio</dc:creator>
  <cp:lastModifiedBy>Carisa Protacio</cp:lastModifiedBy>
  <cp:revision>12</cp:revision>
  <dcterms:created xsi:type="dcterms:W3CDTF">2019-01-26T18:35:16Z</dcterms:created>
  <dcterms:modified xsi:type="dcterms:W3CDTF">2022-01-27T01:24:02Z</dcterms:modified>
</cp:coreProperties>
</file>